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61" r:id="rId4"/>
    <p:sldId id="275" r:id="rId5"/>
    <p:sldId id="305" r:id="rId6"/>
    <p:sldId id="303" r:id="rId7"/>
    <p:sldId id="306" r:id="rId8"/>
    <p:sldId id="307" r:id="rId9"/>
    <p:sldId id="309" r:id="rId10"/>
    <p:sldId id="299" r:id="rId11"/>
    <p:sldId id="265" r:id="rId12"/>
    <p:sldId id="266" r:id="rId13"/>
    <p:sldId id="297" r:id="rId14"/>
    <p:sldId id="268" r:id="rId15"/>
    <p:sldId id="269" r:id="rId16"/>
    <p:sldId id="308" r:id="rId17"/>
    <p:sldId id="273" r:id="rId18"/>
    <p:sldId id="276" r:id="rId19"/>
    <p:sldId id="282" r:id="rId20"/>
    <p:sldId id="296" r:id="rId21"/>
    <p:sldId id="298" r:id="rId22"/>
  </p:sldIdLst>
  <p:sldSz cx="9144000" cy="6858000" type="screen4x3"/>
  <p:notesSz cx="6954838" cy="92408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8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a:tcStyle>
        <a:tcBdr/>
        <a:fill>
          <a:solidFill>
            <a:srgbClr val="E7F0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5" autoAdjust="0"/>
    <p:restoredTop sz="94577"/>
  </p:normalViewPr>
  <p:slideViewPr>
    <p:cSldViewPr snapToGrid="0">
      <p:cViewPr varScale="1">
        <p:scale>
          <a:sx n="62" d="100"/>
          <a:sy n="62" d="100"/>
        </p:scale>
        <p:origin x="12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68400" y="692150"/>
            <a:ext cx="4618038" cy="3465513"/>
          </a:xfrm>
          <a:prstGeom prst="rect">
            <a:avLst/>
          </a:prstGeom>
        </p:spPr>
        <p:txBody>
          <a:bodyPr lIns="92534" tIns="46268" rIns="92534" bIns="46268"/>
          <a:lstStyle/>
          <a:p>
            <a:endParaRPr/>
          </a:p>
        </p:txBody>
      </p:sp>
      <p:sp>
        <p:nvSpPr>
          <p:cNvPr id="68" name="Shape 68"/>
          <p:cNvSpPr>
            <a:spLocks noGrp="1"/>
          </p:cNvSpPr>
          <p:nvPr>
            <p:ph type="body" sz="quarter" idx="1"/>
          </p:nvPr>
        </p:nvSpPr>
        <p:spPr>
          <a:xfrm>
            <a:off x="927312" y="4389398"/>
            <a:ext cx="5100215" cy="4158377"/>
          </a:xfrm>
          <a:prstGeom prst="rect">
            <a:avLst/>
          </a:prstGeom>
        </p:spPr>
        <p:txBody>
          <a:bodyPr lIns="92534" tIns="46268" rIns="92534" bIns="46268"/>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69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6656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855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BD28C-131A-C474-9F1B-B754D92D1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E86C1-9394-1809-2619-DFB5EDBB7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4772A-5F3A-ADC0-A240-C1D8187DB9F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580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688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585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22" name="Title Text"/>
          <p:cNvSpPr txBox="1">
            <a:spLocks noGrp="1"/>
          </p:cNvSpPr>
          <p:nvPr>
            <p:ph type="title" hasCustomPrompt="1"/>
          </p:nvPr>
        </p:nvSpPr>
        <p:spPr>
          <a:prstGeom prst="rect">
            <a:avLst/>
          </a:prstGeom>
        </p:spPr>
        <p:txBody>
          <a:bodyPr/>
          <a:lstStyle/>
          <a:p>
            <a:r>
              <a:rPr lang="en-US" dirty="0"/>
              <a:t>TITLE TEXT</a:t>
            </a:r>
          </a:p>
        </p:txBody>
      </p:sp>
      <p:sp>
        <p:nvSpPr>
          <p:cNvPr id="23"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4" name="Slide Number"/>
          <p:cNvSpPr txBox="1">
            <a:spLocks noGrp="1"/>
          </p:cNvSpPr>
          <p:nvPr>
            <p:ph type="sldNum" sz="quarter" idx="2"/>
          </p:nvPr>
        </p:nvSpPr>
        <p:spPr>
          <a:xfrm>
            <a:off x="8756386" y="6527647"/>
            <a:ext cx="257439" cy="246217"/>
          </a:xfrm>
          <a:prstGeom prst="rect">
            <a:avLst/>
          </a:prstGeom>
        </p:spPr>
        <p:txBody>
          <a:bodyPr/>
          <a:lstStyle>
            <a:lvl1pPr>
              <a:defRPr b="1" i="0">
                <a:latin typeface="Segoe UI" panose="020B0502040204020203" pitchFamily="34" charset="0"/>
                <a:cs typeface="Segoe UI" panose="020B0502040204020203" pitchFamily="34" charset="0"/>
              </a:defRPr>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Title Text"/>
          <p:cNvSpPr txBox="1">
            <a:spLocks noGrp="1"/>
          </p:cNvSpPr>
          <p:nvPr>
            <p:ph type="title"/>
          </p:nvPr>
        </p:nvSpPr>
        <p:spPr>
          <a:prstGeom prst="rect">
            <a:avLst/>
          </a:prstGeom>
        </p:spPr>
        <p:txBody>
          <a:bodyPr/>
          <a:lstStyle>
            <a:lvl1pPr>
              <a:defRPr>
                <a:solidFill>
                  <a:srgbClr val="DEF5FA"/>
                </a:solidFill>
              </a:defRPr>
            </a:lvl1pPr>
          </a:lstStyle>
          <a:p>
            <a:r>
              <a:t>Title Text</a:t>
            </a:r>
          </a:p>
        </p:txBody>
      </p:sp>
      <p:sp>
        <p:nvSpPr>
          <p:cNvPr id="36"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Chevron"/>
          <p:cNvSpPr/>
          <p:nvPr/>
        </p:nvSpPr>
        <p:spPr>
          <a:xfrm>
            <a:off x="8664575" y="4987925"/>
            <a:ext cx="182563" cy="228600"/>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8" tIns="45718" rIns="45718" bIns="45718" anchor="ctr"/>
          <a:lstStyle/>
          <a:p>
            <a:pPr>
              <a:defRPr>
                <a:solidFill>
                  <a:srgbClr val="FFFFFF"/>
                </a:solidFill>
                <a:latin typeface="Lucida Sans Unicode"/>
                <a:ea typeface="Lucida Sans Unicode"/>
                <a:cs typeface="Lucida Sans Unicode"/>
                <a:sym typeface="Lucida Sans Unicode"/>
              </a:defRPr>
            </a:pPr>
            <a:endParaRPr/>
          </a:p>
        </p:txBody>
      </p:sp>
      <p:sp>
        <p:nvSpPr>
          <p:cNvPr id="58" name="Chevron"/>
          <p:cNvSpPr/>
          <p:nvPr/>
        </p:nvSpPr>
        <p:spPr>
          <a:xfrm>
            <a:off x="8477250" y="4987925"/>
            <a:ext cx="182563" cy="228600"/>
          </a:xfrm>
          <a:prstGeom prst="chevron">
            <a:avLst>
              <a:gd name="adj" fmla="val 50000"/>
            </a:avLst>
          </a:prstGeom>
          <a:gradFill>
            <a:gsLst>
              <a:gs pos="0">
                <a:srgbClr val="1389A6"/>
              </a:gs>
              <a:gs pos="72000">
                <a:srgbClr val="50B8DA"/>
              </a:gs>
              <a:gs pos="100000">
                <a:srgbClr val="7FC4DD"/>
              </a:gs>
            </a:gsLst>
            <a:lin ang="16200000"/>
          </a:gradFill>
          <a:ln w="3175" cap="rnd">
            <a:solidFill>
              <a:srgbClr val="1E768C"/>
            </a:solidFill>
          </a:ln>
          <a:effectLst>
            <a:outerShdw blurRad="50800" dist="25400" dir="5400000" rotWithShape="0">
              <a:srgbClr val="808080">
                <a:alpha val="45997"/>
              </a:srgbClr>
            </a:outerShdw>
          </a:effectLst>
        </p:spPr>
        <p:txBody>
          <a:bodyPr lIns="45718" tIns="45718" rIns="45718" bIns="45718" anchor="ctr"/>
          <a:lstStyle/>
          <a:p>
            <a:pPr>
              <a:defRPr>
                <a:solidFill>
                  <a:srgbClr val="FFFFFF"/>
                </a:solidFill>
                <a:latin typeface="Lucida Sans Unicode"/>
                <a:ea typeface="Lucida Sans Unicode"/>
                <a:cs typeface="Lucida Sans Unicode"/>
                <a:sym typeface="Lucida Sans Unicode"/>
              </a:defRPr>
            </a:pPr>
            <a:endParaRPr/>
          </a:p>
        </p:txBody>
      </p:sp>
      <p:sp>
        <p:nvSpPr>
          <p:cNvPr id="59" name="Title Text"/>
          <p:cNvSpPr txBox="1">
            <a:spLocks noGrp="1"/>
          </p:cNvSpPr>
          <p:nvPr>
            <p:ph type="title"/>
          </p:nvPr>
        </p:nvSpPr>
        <p:spPr>
          <a:prstGeom prst="rect">
            <a:avLst/>
          </a:prstGeom>
        </p:spPr>
        <p:txBody>
          <a:bodyPr/>
          <a:lstStyle>
            <a:lvl1pPr>
              <a:defRPr>
                <a:solidFill>
                  <a:srgbClr val="DEF5FA"/>
                </a:solidFill>
              </a:defRPr>
            </a:lvl1pPr>
          </a:lstStyle>
          <a:p>
            <a:r>
              <a:t>Title Text</a:t>
            </a:r>
          </a:p>
        </p:txBody>
      </p:sp>
      <p:sp>
        <p:nvSpPr>
          <p:cNvPr id="60"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5"/>
            <a:ext cx="8229600" cy="11430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rPr lang="en-US" dirty="0"/>
              <a:t>TITLE TEXT</a:t>
            </a:r>
          </a:p>
        </p:txBody>
      </p:sp>
      <p:sp>
        <p:nvSpPr>
          <p:cNvPr id="3" name="Body Level One…"/>
          <p:cNvSpPr txBox="1">
            <a:spLocks noGrp="1"/>
          </p:cNvSpPr>
          <p:nvPr>
            <p:ph type="body" idx="1"/>
          </p:nvPr>
        </p:nvSpPr>
        <p:spPr>
          <a:xfrm>
            <a:off x="457200" y="1481137"/>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8761728" y="6522536"/>
            <a:ext cx="252097" cy="251328"/>
          </a:xfrm>
          <a:prstGeom prst="rect">
            <a:avLst/>
          </a:prstGeom>
          <a:ln w="12700">
            <a:miter lim="400000"/>
          </a:ln>
        </p:spPr>
        <p:txBody>
          <a:bodyPr wrap="none" lIns="45718" tIns="45718" rIns="45718" bIns="45718" anchor="b">
            <a:spAutoFit/>
          </a:bodyPr>
          <a:lstStyle>
            <a:lvl1pPr algn="r">
              <a:defRPr sz="1000">
                <a:latin typeface="Lucida Sans Unicode"/>
                <a:ea typeface="Lucida Sans Unicode"/>
                <a:cs typeface="Lucida Sans Unicode"/>
                <a:sym typeface="Lucida Sans Unicod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p:titleStyle>
    <p:bodyStyle>
      <a:lvl1pPr marL="365125" marR="0" indent="-255585" algn="l" defTabSz="914400" rtl="0" latinLnBrk="0">
        <a:lnSpc>
          <a:spcPct val="100000"/>
        </a:lnSpc>
        <a:spcBef>
          <a:spcPts val="400"/>
        </a:spcBef>
        <a:spcAft>
          <a:spcPts val="0"/>
        </a:spcAft>
        <a:buClr>
          <a:schemeClr val="accent1"/>
        </a:buClr>
        <a:buSzPct val="68000"/>
        <a:buFontTx/>
        <a:buChar char="●"/>
        <a:tabLst/>
        <a:defRPr sz="27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1pPr>
      <a:lvl2pPr marL="660468" marR="0" indent="-268356" algn="l" defTabSz="914400" rtl="0" latinLnBrk="0">
        <a:lnSpc>
          <a:spcPct val="100000"/>
        </a:lnSpc>
        <a:spcBef>
          <a:spcPts val="400"/>
        </a:spcBef>
        <a:spcAft>
          <a:spcPts val="0"/>
        </a:spcAft>
        <a:buClr>
          <a:schemeClr val="accent1"/>
        </a:buClr>
        <a:buSzPct val="90000"/>
        <a:buFont typeface="Courier New" panose="02070309020205020404" pitchFamily="49" charset="0"/>
        <a:buChar char="o"/>
        <a:tabLst/>
        <a:defRPr sz="24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2pPr>
      <a:lvl3pPr marL="924149" marR="0" indent="-293912" algn="l" defTabSz="914400" rtl="0" latinLnBrk="0">
        <a:lnSpc>
          <a:spcPct val="100000"/>
        </a:lnSpc>
        <a:spcBef>
          <a:spcPts val="400"/>
        </a:spcBef>
        <a:spcAft>
          <a:spcPts val="0"/>
        </a:spcAft>
        <a:buClr>
          <a:schemeClr val="accent1"/>
        </a:buClr>
        <a:buSzPct val="100000"/>
        <a:buFont typeface="Arial" panose="020B0604020202020204" pitchFamily="34" charset="0"/>
        <a:buChar char="•"/>
        <a:tabLst/>
        <a:defRPr sz="20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3pPr>
      <a:lvl4pPr marL="1239251" marR="0" indent="-324851" algn="l" defTabSz="914400" rtl="0" latinLnBrk="0">
        <a:lnSpc>
          <a:spcPct val="100000"/>
        </a:lnSpc>
        <a:spcBef>
          <a:spcPts val="400"/>
        </a:spcBef>
        <a:spcAft>
          <a:spcPts val="0"/>
        </a:spcAft>
        <a:buClr>
          <a:schemeClr val="accent1"/>
        </a:buClr>
        <a:buSzPct val="80000"/>
        <a:buFont typeface="Courier New" panose="02070309020205020404" pitchFamily="49" charset="0"/>
        <a:buChar char="o"/>
        <a:tabLst/>
        <a:defRPr sz="18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4pPr>
      <a:lvl5pPr marL="1485900" marR="0" indent="-342900" algn="l" defTabSz="914400" rtl="0" latinLnBrk="0">
        <a:lnSpc>
          <a:spcPct val="100000"/>
        </a:lnSpc>
        <a:spcBef>
          <a:spcPts val="400"/>
        </a:spcBef>
        <a:spcAft>
          <a:spcPts val="0"/>
        </a:spcAft>
        <a:buClr>
          <a:schemeClr val="accent1"/>
        </a:buClr>
        <a:buSzPct val="90000"/>
        <a:buFont typeface="Wingdings" pitchFamily="2" charset="2"/>
        <a:buChar char="Ø"/>
        <a:tabLst/>
        <a:defRPr sz="16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5pPr>
      <a:lvl6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Lucida Sans Unicod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riting on a piece of paper&#10;&#10;Description automatically generated with medium confidence">
            <a:extLst>
              <a:ext uri="{FF2B5EF4-FFF2-40B4-BE49-F238E27FC236}">
                <a16:creationId xmlns:a16="http://schemas.microsoft.com/office/drawing/2014/main" id="{FD2F08B9-EAFE-007C-CA24-19614FDB6F50}"/>
              </a:ext>
            </a:extLst>
          </p:cNvPr>
          <p:cNvPicPr>
            <a:picLocks noChangeAspect="1"/>
          </p:cNvPicPr>
          <p:nvPr/>
        </p:nvPicPr>
        <p:blipFill rotWithShape="1">
          <a:blip r:embed="rId2">
            <a:extLst>
              <a:ext uri="{28A0092B-C50C-407E-A947-70E740481C1C}">
                <a14:useLocalDpi xmlns:a14="http://schemas.microsoft.com/office/drawing/2010/main" val="0"/>
              </a:ext>
            </a:extLst>
          </a:blip>
          <a:srcRect l="11201"/>
          <a:stretch/>
        </p:blipFill>
        <p:spPr>
          <a:xfrm>
            <a:off x="-1" y="0"/>
            <a:ext cx="9144001" cy="6858000"/>
          </a:xfrm>
          <a:prstGeom prst="rect">
            <a:avLst/>
          </a:prstGeom>
        </p:spPr>
      </p:pic>
      <p:sp>
        <p:nvSpPr>
          <p:cNvPr id="8" name="Rectangle 7">
            <a:extLst>
              <a:ext uri="{FF2B5EF4-FFF2-40B4-BE49-F238E27FC236}">
                <a16:creationId xmlns:a16="http://schemas.microsoft.com/office/drawing/2014/main" id="{434AF07E-3516-CA14-8CE1-3519D574D0E3}"/>
              </a:ext>
            </a:extLst>
          </p:cNvPr>
          <p:cNvSpPr/>
          <p:nvPr/>
        </p:nvSpPr>
        <p:spPr>
          <a:xfrm>
            <a:off x="0" y="0"/>
            <a:ext cx="9144000" cy="6858000"/>
          </a:xfrm>
          <a:prstGeom prst="rect">
            <a:avLst/>
          </a:prstGeom>
          <a:gradFill flip="none" rotWithShape="1">
            <a:gsLst>
              <a:gs pos="0">
                <a:schemeClr val="tx1">
                  <a:alpha val="48677"/>
                </a:schemeClr>
              </a:gs>
              <a:gs pos="89000">
                <a:schemeClr val="bg2">
                  <a:alpha val="90573"/>
                </a:schemeClr>
              </a:gs>
            </a:gsLst>
            <a:lin ang="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3" name="Slide Number Placeholder 1"/>
          <p:cNvSpPr txBox="1">
            <a:spLocks noGrp="1"/>
          </p:cNvSpPr>
          <p:nvPr>
            <p:ph type="sldNum" sz="quarter" idx="2"/>
          </p:nvPr>
        </p:nvSpPr>
        <p:spPr>
          <a:xfrm>
            <a:off x="8847758" y="6527647"/>
            <a:ext cx="166067" cy="246217"/>
          </a:xfrm>
        </p:spPr>
        <p:txBody>
          <a:bodyPr/>
          <a:lstStyle/>
          <a:p>
            <a:fld id="{86CB4B4D-7CA3-9044-876B-883B54F8677D}" type="slidenum">
              <a:rPr lang="en-US">
                <a:solidFill>
                  <a:schemeClr val="bg1"/>
                </a:solidFill>
              </a:rPr>
              <a:pPr/>
              <a:t>1</a:t>
            </a:fld>
            <a:endParaRPr lang="en-US" dirty="0">
              <a:solidFill>
                <a:schemeClr val="bg1"/>
              </a:solidFill>
            </a:endParaRPr>
          </a:p>
        </p:txBody>
      </p:sp>
      <p:pic>
        <p:nvPicPr>
          <p:cNvPr id="71" name="round-vincebono.png" descr="round-vincebono.png"/>
          <p:cNvPicPr>
            <a:picLocks noChangeAspect="1"/>
          </p:cNvPicPr>
          <p:nvPr/>
        </p:nvPicPr>
        <p:blipFill>
          <a:blip r:embed="rId3"/>
          <a:stretch>
            <a:fillRect/>
          </a:stretch>
        </p:blipFill>
        <p:spPr>
          <a:xfrm>
            <a:off x="3801996" y="3179686"/>
            <a:ext cx="1537586" cy="1537586"/>
          </a:xfrm>
          <a:prstGeom prst="ellipse">
            <a:avLst/>
          </a:prstGeom>
          <a:ln w="31750">
            <a:solidFill>
              <a:schemeClr val="bg1"/>
            </a:solidFill>
            <a:miter lim="400000"/>
          </a:ln>
          <a:effectLst>
            <a:outerShdw blurRad="50800" dist="38100" dir="2700000" algn="tl" rotWithShape="0">
              <a:prstClr val="black">
                <a:alpha val="40000"/>
              </a:prstClr>
            </a:outerShdw>
          </a:effectLst>
        </p:spPr>
      </p:pic>
      <p:pic>
        <p:nvPicPr>
          <p:cNvPr id="72" name="carolyn2.png" descr="carolyn2.png"/>
          <p:cNvPicPr>
            <a:picLocks noChangeAspect="1"/>
          </p:cNvPicPr>
          <p:nvPr/>
        </p:nvPicPr>
        <p:blipFill>
          <a:blip r:embed="rId4"/>
          <a:stretch>
            <a:fillRect/>
          </a:stretch>
        </p:blipFill>
        <p:spPr>
          <a:xfrm>
            <a:off x="6230056" y="3179686"/>
            <a:ext cx="1537585" cy="1537585"/>
          </a:xfrm>
          <a:prstGeom prst="ellipse">
            <a:avLst/>
          </a:prstGeom>
          <a:ln w="31750">
            <a:solidFill>
              <a:schemeClr val="bg1"/>
            </a:solidFill>
            <a:miter lim="400000"/>
          </a:ln>
          <a:effectLst>
            <a:outerShdw blurRad="50800" dist="38100" dir="2700000" algn="tl" rotWithShape="0">
              <a:prstClr val="black">
                <a:alpha val="40000"/>
              </a:prstClr>
            </a:outerShdw>
          </a:effectLst>
        </p:spPr>
      </p:pic>
      <p:sp>
        <p:nvSpPr>
          <p:cNvPr id="9" name="Our Mission Is To Help You Build a “Bullet-Proof Federal Retirement">
            <a:extLst>
              <a:ext uri="{FF2B5EF4-FFF2-40B4-BE49-F238E27FC236}">
                <a16:creationId xmlns:a16="http://schemas.microsoft.com/office/drawing/2014/main" id="{E6B1F8E0-1FD9-D447-9427-B3A5E0D948DE}"/>
              </a:ext>
            </a:extLst>
          </p:cNvPr>
          <p:cNvSpPr txBox="1"/>
          <p:nvPr/>
        </p:nvSpPr>
        <p:spPr>
          <a:xfrm>
            <a:off x="496576" y="6086956"/>
            <a:ext cx="364137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1400" i="1">
                <a:latin typeface="+mj-lt"/>
                <a:ea typeface="+mj-ea"/>
                <a:cs typeface="+mj-cs"/>
                <a:sym typeface="Helvetica"/>
              </a:defRPr>
            </a:lvl1pPr>
          </a:lstStyle>
          <a:p>
            <a:r>
              <a:rPr lang="en-US" sz="2000" b="1" i="0" dirty="0" err="1">
                <a:solidFill>
                  <a:schemeClr val="bg1"/>
                </a:solidFill>
                <a:latin typeface="Segoe UI Semibold" panose="020B0502040204020203" pitchFamily="34" charset="0"/>
                <a:cs typeface="Segoe UI Semibold" panose="020B0502040204020203" pitchFamily="34" charset="0"/>
              </a:rPr>
              <a:t>Carolyn@federalwebinars.com</a:t>
            </a:r>
            <a:endParaRPr sz="2000" b="1" i="0" dirty="0">
              <a:solidFill>
                <a:schemeClr val="bg1"/>
              </a:solidFill>
              <a:latin typeface="Segoe UI Semibold" panose="020B0502040204020203" pitchFamily="34" charset="0"/>
              <a:cs typeface="Segoe UI Semibold" panose="020B0502040204020203" pitchFamily="34" charset="0"/>
            </a:endParaRPr>
          </a:p>
        </p:txBody>
      </p:sp>
      <p:pic>
        <p:nvPicPr>
          <p:cNvPr id="4" name="Picture 3" descr="A person in a suit and tie&#10;&#10;Description automatically generated with medium confidence">
            <a:extLst>
              <a:ext uri="{FF2B5EF4-FFF2-40B4-BE49-F238E27FC236}">
                <a16:creationId xmlns:a16="http://schemas.microsoft.com/office/drawing/2014/main" id="{474B0102-1E57-29AB-5BCA-223217D9E2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6960" y="3179686"/>
            <a:ext cx="1495901" cy="1495901"/>
          </a:xfrm>
          <a:prstGeom prst="ellipse">
            <a:avLst/>
          </a:prstGeom>
          <a:ln w="31750">
            <a:solidFill>
              <a:schemeClr val="bg1"/>
            </a:solidFill>
            <a:miter lim="400000"/>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432F7825-4DF5-0D7D-358B-E5F79540B347}"/>
              </a:ext>
            </a:extLst>
          </p:cNvPr>
          <p:cNvSpPr/>
          <p:nvPr/>
        </p:nvSpPr>
        <p:spPr>
          <a:xfrm>
            <a:off x="776" y="507276"/>
            <a:ext cx="6356168" cy="1686344"/>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 name="Title 6">
            <a:extLst>
              <a:ext uri="{FF2B5EF4-FFF2-40B4-BE49-F238E27FC236}">
                <a16:creationId xmlns:a16="http://schemas.microsoft.com/office/drawing/2014/main" id="{92588E14-7111-DBE4-BCC2-C9602149D725}"/>
              </a:ext>
            </a:extLst>
          </p:cNvPr>
          <p:cNvSpPr>
            <a:spLocks noGrp="1"/>
          </p:cNvSpPr>
          <p:nvPr>
            <p:ph type="title"/>
          </p:nvPr>
        </p:nvSpPr>
        <p:spPr>
          <a:xfrm>
            <a:off x="389467" y="346407"/>
            <a:ext cx="5312979" cy="1911300"/>
          </a:xfrm>
        </p:spPr>
        <p:txBody>
          <a:bodyPr>
            <a:noAutofit/>
          </a:bodyPr>
          <a:lstStyle/>
          <a:p>
            <a:r>
              <a:rPr lang="en-US" sz="4000" b="0" dirty="0">
                <a:solidFill>
                  <a:schemeClr val="bg1"/>
                </a:solidFill>
                <a:latin typeface="Segoe UI Light" panose="020B0502040204020203" pitchFamily="34" charset="0"/>
                <a:cs typeface="Segoe UI Light" panose="020B0502040204020203" pitchFamily="34" charset="0"/>
              </a:rPr>
              <a:t>“An Investment in Knowledge Pays The Best Dividend”</a:t>
            </a:r>
          </a:p>
        </p:txBody>
      </p:sp>
      <p:sp>
        <p:nvSpPr>
          <p:cNvPr id="13" name="TextBox 12">
            <a:extLst>
              <a:ext uri="{FF2B5EF4-FFF2-40B4-BE49-F238E27FC236}">
                <a16:creationId xmlns:a16="http://schemas.microsoft.com/office/drawing/2014/main" id="{9DF5EFDC-024D-E765-B2FD-C8BCCB1572D4}"/>
              </a:ext>
            </a:extLst>
          </p:cNvPr>
          <p:cNvSpPr txBox="1"/>
          <p:nvPr/>
        </p:nvSpPr>
        <p:spPr>
          <a:xfrm>
            <a:off x="496577" y="5717628"/>
            <a:ext cx="635616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1800" i="1" dirty="0">
                <a:solidFill>
                  <a:schemeClr val="bg1"/>
                </a:solidFill>
                <a:latin typeface="Segoe UI Semilight" panose="020B0402040204020203" pitchFamily="34" charset="0"/>
                <a:cs typeface="Segoe UI Semilight" panose="020B0402040204020203" pitchFamily="34" charset="0"/>
              </a:rPr>
              <a:t>If you have any questions, please email them to Carolyn Tobin: </a:t>
            </a:r>
          </a:p>
        </p:txBody>
      </p:sp>
      <p:sp>
        <p:nvSpPr>
          <p:cNvPr id="14" name="TextBox 13">
            <a:extLst>
              <a:ext uri="{FF2B5EF4-FFF2-40B4-BE49-F238E27FC236}">
                <a16:creationId xmlns:a16="http://schemas.microsoft.com/office/drawing/2014/main" id="{DB977E98-BEC6-BE0B-DE5C-4B25FF680857}"/>
              </a:ext>
            </a:extLst>
          </p:cNvPr>
          <p:cNvSpPr txBox="1"/>
          <p:nvPr/>
        </p:nvSpPr>
        <p:spPr>
          <a:xfrm>
            <a:off x="3531682" y="2593725"/>
            <a:ext cx="2078215"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b="1" dirty="0">
                <a:solidFill>
                  <a:schemeClr val="bg1"/>
                </a:solidFill>
                <a:latin typeface="Segoe UI Semibold" panose="020B0502040204020203" pitchFamily="34" charset="0"/>
                <a:cs typeface="Segoe UI Semibold" panose="020B0502040204020203" pitchFamily="34" charset="0"/>
              </a:rPr>
              <a:t>PRESENTED BY</a:t>
            </a:r>
          </a:p>
        </p:txBody>
      </p:sp>
      <p:pic>
        <p:nvPicPr>
          <p:cNvPr id="15" name="Picture 14" descr="Logo&#10;&#10;Description automatically generated with low confidence">
            <a:extLst>
              <a:ext uri="{FF2B5EF4-FFF2-40B4-BE49-F238E27FC236}">
                <a16:creationId xmlns:a16="http://schemas.microsoft.com/office/drawing/2014/main" id="{4FA2961F-6058-FAB6-43E1-ABEFA09B0A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0309" y="439558"/>
            <a:ext cx="1837505" cy="1798130"/>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C7BA6677-4CE4-978D-BB1A-2000751769EE}"/>
              </a:ext>
            </a:extLst>
          </p:cNvPr>
          <p:cNvSpPr txBox="1"/>
          <p:nvPr/>
        </p:nvSpPr>
        <p:spPr>
          <a:xfrm>
            <a:off x="1477126" y="4791514"/>
            <a:ext cx="1635569"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dirty="0">
                <a:solidFill>
                  <a:schemeClr val="bg1"/>
                </a:solidFill>
                <a:latin typeface="Segoe UI Semibold" panose="020B0502040204020203" pitchFamily="34" charset="0"/>
                <a:cs typeface="Segoe UI Semibold" panose="020B0502040204020203" pitchFamily="34" charset="0"/>
              </a:rPr>
              <a:t>Val Majewski</a:t>
            </a:r>
            <a:endParaRPr kumimoji="0" lang="en-US" sz="1400" b="1" u="none" strike="noStrike" cap="none" spc="0" normalizeH="0" baseline="0" dirty="0">
              <a:ln>
                <a:noFill/>
              </a:ln>
              <a:solidFill>
                <a:schemeClr val="bg1"/>
              </a:solidFill>
              <a:effectLst/>
              <a:uFillTx/>
              <a:latin typeface="Segoe UI Semibold" panose="020B0502040204020203" pitchFamily="34" charset="0"/>
              <a:cs typeface="Segoe UI Semibold" panose="020B0502040204020203" pitchFamily="34" charset="0"/>
              <a:sym typeface="Calibri"/>
            </a:endParaRPr>
          </a:p>
        </p:txBody>
      </p:sp>
      <p:sp>
        <p:nvSpPr>
          <p:cNvPr id="3" name="TextBox 2">
            <a:extLst>
              <a:ext uri="{FF2B5EF4-FFF2-40B4-BE49-F238E27FC236}">
                <a16:creationId xmlns:a16="http://schemas.microsoft.com/office/drawing/2014/main" id="{F6679DDF-EE81-998C-00AE-5374858633A4}"/>
              </a:ext>
            </a:extLst>
          </p:cNvPr>
          <p:cNvSpPr txBox="1"/>
          <p:nvPr/>
        </p:nvSpPr>
        <p:spPr>
          <a:xfrm>
            <a:off x="3671270" y="4791514"/>
            <a:ext cx="1799039"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1400" b="1" dirty="0">
                <a:solidFill>
                  <a:schemeClr val="bg1"/>
                </a:solidFill>
                <a:latin typeface="Segoe UI Semibold" panose="020B0502040204020203" pitchFamily="34" charset="0"/>
                <a:cs typeface="Segoe UI Semibold" panose="020B0502040204020203" pitchFamily="34" charset="0"/>
              </a:rPr>
              <a:t>Vincent J. Bono, J.D.</a:t>
            </a:r>
          </a:p>
        </p:txBody>
      </p:sp>
      <p:sp>
        <p:nvSpPr>
          <p:cNvPr id="5" name="TextBox 4">
            <a:extLst>
              <a:ext uri="{FF2B5EF4-FFF2-40B4-BE49-F238E27FC236}">
                <a16:creationId xmlns:a16="http://schemas.microsoft.com/office/drawing/2014/main" id="{7BCED5F5-24CB-2FA4-90FB-686A096A054B}"/>
              </a:ext>
            </a:extLst>
          </p:cNvPr>
          <p:cNvSpPr txBox="1"/>
          <p:nvPr/>
        </p:nvSpPr>
        <p:spPr>
          <a:xfrm>
            <a:off x="5929969" y="4791514"/>
            <a:ext cx="2137758"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a:r>
              <a:rPr lang="en-US" sz="1400" b="1" dirty="0">
                <a:solidFill>
                  <a:schemeClr val="bg1"/>
                </a:solidFill>
                <a:latin typeface="Segoe UI Semibold" panose="020B0502040204020203" pitchFamily="34" charset="0"/>
                <a:cs typeface="Segoe UI Semibold" panose="020B0502040204020203" pitchFamily="34" charset="0"/>
              </a:rPr>
              <a:t>Carolyn Marie Tobin, MA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piggy bank&#10;&#10;Description automatically generated with medium confidence">
            <a:extLst>
              <a:ext uri="{FF2B5EF4-FFF2-40B4-BE49-F238E27FC236}">
                <a16:creationId xmlns:a16="http://schemas.microsoft.com/office/drawing/2014/main" id="{AAAA6058-A813-B16C-A162-23F4499B2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539" y="2693722"/>
            <a:ext cx="3176461" cy="289058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11" name="Text Placeholder 2"/>
          <p:cNvSpPr txBox="1">
            <a:spLocks noGrp="1"/>
          </p:cNvSpPr>
          <p:nvPr>
            <p:ph type="body" idx="1"/>
          </p:nvPr>
        </p:nvSpPr>
        <p:spPr>
          <a:xfrm>
            <a:off x="457200" y="1958342"/>
            <a:ext cx="8229600" cy="394893"/>
          </a:xfrm>
          <a:prstGeom prst="rect">
            <a:avLst/>
          </a:prstGeom>
        </p:spPr>
        <p:txBody>
          <a:bodyPr>
            <a:noAutofit/>
          </a:bodyPr>
          <a:lstStyle/>
          <a:p>
            <a:pPr marL="105203" indent="0" defTabSz="878186">
              <a:spcBef>
                <a:spcPts val="200"/>
              </a:spcBef>
              <a:buNone/>
              <a:defRPr sz="1800"/>
            </a:pPr>
            <a:r>
              <a:rPr lang="en-US" sz="1600" dirty="0"/>
              <a:t>These numbers could change dramatically based on exogenous events:</a:t>
            </a:r>
            <a:endParaRPr sz="1600" dirty="0"/>
          </a:p>
          <a:p>
            <a:pPr marL="0" indent="97487" algn="just" defTabSz="813816">
              <a:spcBef>
                <a:spcPts val="300"/>
              </a:spcBef>
              <a:buSzTx/>
              <a:buNone/>
              <a:defRPr sz="700"/>
            </a:pPr>
            <a:r>
              <a:rPr sz="1600" dirty="0"/>
              <a:t>                                                                                                                                                                                                                                                       </a:t>
            </a:r>
          </a:p>
        </p:txBody>
      </p:sp>
      <p:sp>
        <p:nvSpPr>
          <p:cNvPr id="11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graphicFrame>
        <p:nvGraphicFramePr>
          <p:cNvPr id="6" name="Table 5">
            <a:extLst>
              <a:ext uri="{FF2B5EF4-FFF2-40B4-BE49-F238E27FC236}">
                <a16:creationId xmlns:a16="http://schemas.microsoft.com/office/drawing/2014/main" id="{376BF2D9-19AD-CF42-8ED9-36E5442E05C4}"/>
              </a:ext>
            </a:extLst>
          </p:cNvPr>
          <p:cNvGraphicFramePr>
            <a:graphicFrameLocks noGrp="1"/>
          </p:cNvGraphicFramePr>
          <p:nvPr>
            <p:extLst>
              <p:ext uri="{D42A27DB-BD31-4B8C-83A1-F6EECF244321}">
                <p14:modId xmlns:p14="http://schemas.microsoft.com/office/powerpoint/2010/main" val="1837004104"/>
              </p:ext>
            </p:extLst>
          </p:nvPr>
        </p:nvGraphicFramePr>
        <p:xfrm>
          <a:off x="593110" y="2433856"/>
          <a:ext cx="5659772" cy="3156501"/>
        </p:xfrm>
        <a:graphic>
          <a:graphicData uri="http://schemas.openxmlformats.org/drawingml/2006/table">
            <a:tbl>
              <a:tblPr firstRow="1" firstCol="1">
                <a:tableStyleId>{5C22544A-7EE6-4342-B048-85BDC9FD1C3A}</a:tableStyleId>
              </a:tblPr>
              <a:tblGrid>
                <a:gridCol w="1202054">
                  <a:extLst>
                    <a:ext uri="{9D8B030D-6E8A-4147-A177-3AD203B41FA5}">
                      <a16:colId xmlns:a16="http://schemas.microsoft.com/office/drawing/2014/main" val="4264551590"/>
                    </a:ext>
                  </a:extLst>
                </a:gridCol>
                <a:gridCol w="1385506">
                  <a:extLst>
                    <a:ext uri="{9D8B030D-6E8A-4147-A177-3AD203B41FA5}">
                      <a16:colId xmlns:a16="http://schemas.microsoft.com/office/drawing/2014/main" val="3533904028"/>
                    </a:ext>
                  </a:extLst>
                </a:gridCol>
                <a:gridCol w="1559418">
                  <a:extLst>
                    <a:ext uri="{9D8B030D-6E8A-4147-A177-3AD203B41FA5}">
                      <a16:colId xmlns:a16="http://schemas.microsoft.com/office/drawing/2014/main" val="3670787351"/>
                    </a:ext>
                  </a:extLst>
                </a:gridCol>
                <a:gridCol w="1512794">
                  <a:extLst>
                    <a:ext uri="{9D8B030D-6E8A-4147-A177-3AD203B41FA5}">
                      <a16:colId xmlns:a16="http://schemas.microsoft.com/office/drawing/2014/main" val="3155069285"/>
                    </a:ext>
                  </a:extLst>
                </a:gridCol>
              </a:tblGrid>
              <a:tr h="452833">
                <a:tc>
                  <a:txBody>
                    <a:bodyPr/>
                    <a:lstStyle/>
                    <a:p>
                      <a:pPr algn="ctr" fontAlgn="ctr"/>
                      <a:r>
                        <a:rPr lang="en-US" sz="1600" b="1" i="0" u="none" strike="noStrike" dirty="0">
                          <a:effectLst/>
                          <a:latin typeface="Segoe UI" panose="020B0502040204020203" pitchFamily="34" charset="0"/>
                          <a:cs typeface="Segoe UI" panose="020B0502040204020203" pitchFamily="34" charset="0"/>
                        </a:rPr>
                        <a:t>FUND</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tc>
                  <a:txBody>
                    <a:bodyPr/>
                    <a:lstStyle/>
                    <a:p>
                      <a:pPr algn="ctr" fontAlgn="ctr"/>
                      <a:r>
                        <a:rPr lang="en-US" sz="1600" b="1" i="0" u="none" strike="noStrike" dirty="0">
                          <a:effectLst/>
                          <a:latin typeface="Segoe UI" panose="020B0502040204020203" pitchFamily="34" charset="0"/>
                          <a:cs typeface="Segoe UI" panose="020B0502040204020203" pitchFamily="34" charset="0"/>
                        </a:rPr>
                        <a:t>Low Risk</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tc>
                  <a:txBody>
                    <a:bodyPr/>
                    <a:lstStyle/>
                    <a:p>
                      <a:pPr algn="ctr" fontAlgn="ctr"/>
                      <a:r>
                        <a:rPr lang="en-US" sz="1600" b="1" i="0" u="none" strike="noStrike" dirty="0">
                          <a:effectLst/>
                          <a:latin typeface="Segoe UI" panose="020B0502040204020203" pitchFamily="34" charset="0"/>
                          <a:cs typeface="Segoe UI" panose="020B0502040204020203" pitchFamily="34" charset="0"/>
                        </a:rPr>
                        <a:t>Medium Risk</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tc>
                  <a:txBody>
                    <a:bodyPr/>
                    <a:lstStyle/>
                    <a:p>
                      <a:pPr algn="ctr" fontAlgn="ctr"/>
                      <a:r>
                        <a:rPr lang="en-US" sz="1600" b="1" i="0" u="none" strike="noStrike" dirty="0">
                          <a:effectLst/>
                          <a:latin typeface="Segoe UI" panose="020B0502040204020203" pitchFamily="34" charset="0"/>
                          <a:cs typeface="Segoe UI" panose="020B0502040204020203" pitchFamily="34" charset="0"/>
                        </a:rPr>
                        <a:t>Aggressive</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extLst>
                  <a:ext uri="{0D108BD9-81ED-4DB2-BD59-A6C34878D82A}">
                    <a16:rowId xmlns:a16="http://schemas.microsoft.com/office/drawing/2014/main" val="2391460216"/>
                  </a:ext>
                </a:extLst>
              </a:tr>
              <a:tr h="452833">
                <a:tc>
                  <a:txBody>
                    <a:bodyPr/>
                    <a:lstStyle/>
                    <a:p>
                      <a:pPr algn="ctr" fontAlgn="ctr"/>
                      <a:r>
                        <a:rPr lang="en-US" sz="1600" b="1" i="0" u="none" strike="noStrike" dirty="0">
                          <a:effectLst/>
                          <a:latin typeface="Segoe UI" panose="020B0502040204020203" pitchFamily="34" charset="0"/>
                          <a:cs typeface="Segoe UI" panose="020B0502040204020203" pitchFamily="34" charset="0"/>
                        </a:rPr>
                        <a:t>C</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tc>
                  <a:txBody>
                    <a:bodyPr/>
                    <a:lstStyle/>
                    <a:p>
                      <a:pPr algn="ctr" fontAlgn="ctr"/>
                      <a:r>
                        <a:rPr lang="en-US" sz="1600" b="0" i="0" u="none" strike="noStrike" dirty="0">
                          <a:effectLst/>
                          <a:latin typeface="Segoe UI" panose="020B0502040204020203" pitchFamily="34" charset="0"/>
                          <a:cs typeface="Segoe UI" panose="020B0502040204020203" pitchFamily="34" charset="0"/>
                        </a:rPr>
                        <a:t>2%</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lumMod val="20000"/>
                        <a:lumOff val="80000"/>
                      </a:schemeClr>
                    </a:solidFill>
                  </a:tcPr>
                </a:tc>
                <a:tc>
                  <a:txBody>
                    <a:bodyPr/>
                    <a:lstStyle/>
                    <a:p>
                      <a:pPr algn="ctr" fontAlgn="ctr"/>
                      <a:r>
                        <a:rPr lang="en-US" sz="1600" b="0" i="0" u="none" strike="noStrike" dirty="0">
                          <a:solidFill>
                            <a:srgbClr val="000000"/>
                          </a:solidFill>
                          <a:effectLst/>
                          <a:latin typeface="Segoe UI" panose="020B0502040204020203" pitchFamily="34" charset="0"/>
                          <a:cs typeface="Segoe UI" panose="020B0502040204020203" pitchFamily="34" charset="0"/>
                        </a:rPr>
                        <a:t>5%</a:t>
                      </a:r>
                    </a:p>
                  </a:txBody>
                  <a:tcPr marL="9525" marR="9525" marT="9525" marB="0" anchor="ctr">
                    <a:solidFill>
                      <a:schemeClr val="bg2">
                        <a:lumMod val="20000"/>
                        <a:lumOff val="80000"/>
                      </a:schemeClr>
                    </a:solidFill>
                  </a:tcPr>
                </a:tc>
                <a:tc>
                  <a:txBody>
                    <a:bodyPr/>
                    <a:lstStyle/>
                    <a:p>
                      <a:pPr algn="ctr" fontAlgn="ctr"/>
                      <a:r>
                        <a:rPr lang="en-US" sz="1600" b="0" i="0" u="none" strike="noStrike" dirty="0">
                          <a:solidFill>
                            <a:srgbClr val="000000"/>
                          </a:solidFill>
                          <a:effectLst/>
                          <a:latin typeface="Segoe UI" panose="020B0502040204020203" pitchFamily="34" charset="0"/>
                          <a:cs typeface="Segoe UI" panose="020B0502040204020203" pitchFamily="34" charset="0"/>
                        </a:rPr>
                        <a:t>7%</a:t>
                      </a:r>
                    </a:p>
                  </a:txBody>
                  <a:tcPr marL="9525" marR="9525" marT="9525" marB="0" anchor="ctr">
                    <a:solidFill>
                      <a:schemeClr val="bg2">
                        <a:lumMod val="20000"/>
                        <a:lumOff val="80000"/>
                      </a:schemeClr>
                    </a:solidFill>
                  </a:tcPr>
                </a:tc>
                <a:extLst>
                  <a:ext uri="{0D108BD9-81ED-4DB2-BD59-A6C34878D82A}">
                    <a16:rowId xmlns:a16="http://schemas.microsoft.com/office/drawing/2014/main" val="1612450055"/>
                  </a:ext>
                </a:extLst>
              </a:tr>
              <a:tr h="439503">
                <a:tc>
                  <a:txBody>
                    <a:bodyPr/>
                    <a:lstStyle/>
                    <a:p>
                      <a:pPr algn="ctr" fontAlgn="ctr"/>
                      <a:r>
                        <a:rPr lang="en-US" sz="1600" b="1" i="0" u="none" strike="noStrike" dirty="0">
                          <a:effectLst/>
                          <a:latin typeface="Segoe UI" panose="020B0502040204020203" pitchFamily="34" charset="0"/>
                          <a:cs typeface="Segoe UI" panose="020B0502040204020203" pitchFamily="34" charset="0"/>
                        </a:rPr>
                        <a:t>S</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tc>
                  <a:txBody>
                    <a:bodyPr/>
                    <a:lstStyle/>
                    <a:p>
                      <a:pPr algn="ctr" fontAlgn="ctr"/>
                      <a:r>
                        <a:rPr lang="en-US" sz="1600" b="0" i="0" u="none" strike="noStrike" dirty="0">
                          <a:effectLst/>
                          <a:latin typeface="Segoe UI" panose="020B0502040204020203" pitchFamily="34" charset="0"/>
                          <a:cs typeface="Segoe UI" panose="020B0502040204020203" pitchFamily="34" charset="0"/>
                        </a:rPr>
                        <a:t>2%</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lumMod val="20000"/>
                        <a:lumOff val="80000"/>
                      </a:schemeClr>
                    </a:solidFill>
                  </a:tcPr>
                </a:tc>
                <a:tc>
                  <a:txBody>
                    <a:bodyPr/>
                    <a:lstStyle/>
                    <a:p>
                      <a:pPr algn="ctr" fontAlgn="ctr"/>
                      <a:r>
                        <a:rPr lang="en-US" sz="1600" b="0" i="0" u="none" strike="noStrike" dirty="0">
                          <a:solidFill>
                            <a:srgbClr val="000000"/>
                          </a:solidFill>
                          <a:effectLst/>
                          <a:latin typeface="Segoe UI" panose="020B0502040204020203" pitchFamily="34" charset="0"/>
                          <a:cs typeface="Segoe UI" panose="020B0502040204020203" pitchFamily="34" charset="0"/>
                        </a:rPr>
                        <a:t>5%</a:t>
                      </a:r>
                    </a:p>
                  </a:txBody>
                  <a:tcPr marL="9525" marR="9525" marT="9525" marB="0" anchor="ctr">
                    <a:solidFill>
                      <a:schemeClr val="bg2">
                        <a:lumMod val="20000"/>
                        <a:lumOff val="80000"/>
                      </a:schemeClr>
                    </a:solidFill>
                  </a:tcPr>
                </a:tc>
                <a:tc>
                  <a:txBody>
                    <a:bodyPr/>
                    <a:lstStyle/>
                    <a:p>
                      <a:pPr algn="ctr" fontAlgn="ctr"/>
                      <a:r>
                        <a:rPr lang="en-US" sz="1600" b="0" i="0" u="none" strike="noStrike" dirty="0">
                          <a:solidFill>
                            <a:srgbClr val="000000"/>
                          </a:solidFill>
                          <a:effectLst/>
                          <a:latin typeface="Segoe UI" panose="020B0502040204020203" pitchFamily="34" charset="0"/>
                          <a:cs typeface="Segoe UI" panose="020B0502040204020203" pitchFamily="34" charset="0"/>
                        </a:rPr>
                        <a:t>7%</a:t>
                      </a:r>
                    </a:p>
                  </a:txBody>
                  <a:tcPr marL="9525" marR="9525" marT="9525" marB="0" anchor="ctr">
                    <a:solidFill>
                      <a:schemeClr val="bg2">
                        <a:lumMod val="20000"/>
                        <a:lumOff val="80000"/>
                      </a:schemeClr>
                    </a:solidFill>
                  </a:tcPr>
                </a:tc>
                <a:extLst>
                  <a:ext uri="{0D108BD9-81ED-4DB2-BD59-A6C34878D82A}">
                    <a16:rowId xmlns:a16="http://schemas.microsoft.com/office/drawing/2014/main" val="454545351"/>
                  </a:ext>
                </a:extLst>
              </a:tr>
              <a:tr h="452833">
                <a:tc>
                  <a:txBody>
                    <a:bodyPr/>
                    <a:lstStyle/>
                    <a:p>
                      <a:pPr algn="ctr" fontAlgn="ctr"/>
                      <a:r>
                        <a:rPr lang="en-US" sz="1600" b="1" i="0" u="none" strike="noStrike" dirty="0">
                          <a:effectLst/>
                          <a:latin typeface="Segoe UI" panose="020B0502040204020203" pitchFamily="34" charset="0"/>
                          <a:cs typeface="Segoe UI" panose="020B0502040204020203" pitchFamily="34" charset="0"/>
                        </a:rPr>
                        <a:t>I</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tc>
                  <a:txBody>
                    <a:bodyPr/>
                    <a:lstStyle/>
                    <a:p>
                      <a:pPr algn="ctr" fontAlgn="ctr"/>
                      <a:r>
                        <a:rPr lang="en-US" sz="1600" b="0" i="0" u="none" strike="noStrike" dirty="0">
                          <a:effectLst/>
                          <a:latin typeface="Segoe UI" panose="020B0502040204020203" pitchFamily="34" charset="0"/>
                          <a:cs typeface="Segoe UI" panose="020B0502040204020203" pitchFamily="34" charset="0"/>
                        </a:rPr>
                        <a:t>0%</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lumMod val="20000"/>
                        <a:lumOff val="80000"/>
                      </a:schemeClr>
                    </a:solidFill>
                  </a:tcPr>
                </a:tc>
                <a:tc>
                  <a:txBody>
                    <a:bodyPr/>
                    <a:lstStyle/>
                    <a:p>
                      <a:pPr algn="ctr" fontAlgn="ctr"/>
                      <a:r>
                        <a:rPr lang="en-US" sz="1600" b="0" i="0" u="none" strike="noStrike" dirty="0">
                          <a:solidFill>
                            <a:srgbClr val="000000"/>
                          </a:solidFill>
                          <a:effectLst/>
                          <a:latin typeface="Segoe UI" panose="020B0502040204020203" pitchFamily="34" charset="0"/>
                          <a:cs typeface="Segoe UI" panose="020B0502040204020203" pitchFamily="34" charset="0"/>
                        </a:rPr>
                        <a:t>0%</a:t>
                      </a:r>
                    </a:p>
                  </a:txBody>
                  <a:tcPr marL="9525" marR="9525" marT="9525" marB="0" anchor="ctr">
                    <a:solidFill>
                      <a:schemeClr val="bg2">
                        <a:lumMod val="20000"/>
                        <a:lumOff val="80000"/>
                      </a:schemeClr>
                    </a:solidFill>
                  </a:tcPr>
                </a:tc>
                <a:tc>
                  <a:txBody>
                    <a:bodyPr/>
                    <a:lstStyle/>
                    <a:p>
                      <a:pPr algn="ctr" fontAlgn="ctr"/>
                      <a:r>
                        <a:rPr lang="en-US" sz="1600" b="0" i="0" u="none" strike="noStrike" dirty="0">
                          <a:effectLst/>
                          <a:latin typeface="Segoe UI" panose="020B0502040204020203" pitchFamily="34" charset="0"/>
                          <a:cs typeface="Segoe UI" panose="020B0502040204020203" pitchFamily="34" charset="0"/>
                        </a:rPr>
                        <a:t>0%</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lumMod val="20000"/>
                        <a:lumOff val="80000"/>
                      </a:schemeClr>
                    </a:solidFill>
                  </a:tcPr>
                </a:tc>
                <a:extLst>
                  <a:ext uri="{0D108BD9-81ED-4DB2-BD59-A6C34878D82A}">
                    <a16:rowId xmlns:a16="http://schemas.microsoft.com/office/drawing/2014/main" val="1630123451"/>
                  </a:ext>
                </a:extLst>
              </a:tr>
              <a:tr h="452833">
                <a:tc>
                  <a:txBody>
                    <a:bodyPr/>
                    <a:lstStyle/>
                    <a:p>
                      <a:pPr algn="ctr" fontAlgn="ctr"/>
                      <a:r>
                        <a:rPr lang="en-US" sz="1600" b="1" i="0" u="none" strike="noStrike" dirty="0">
                          <a:effectLst/>
                          <a:latin typeface="Segoe UI" panose="020B0502040204020203" pitchFamily="34" charset="0"/>
                          <a:cs typeface="Segoe UI" panose="020B0502040204020203" pitchFamily="34" charset="0"/>
                        </a:rPr>
                        <a:t>L</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tc>
                  <a:txBody>
                    <a:bodyPr/>
                    <a:lstStyle/>
                    <a:p>
                      <a:pPr algn="ctr" fontAlgn="ctr"/>
                      <a:r>
                        <a:rPr lang="en-US" sz="1600" b="0" i="0" u="none" strike="noStrike" dirty="0">
                          <a:effectLst/>
                          <a:latin typeface="Segoe UI" panose="020B0502040204020203" pitchFamily="34" charset="0"/>
                          <a:cs typeface="Segoe UI" panose="020B0502040204020203" pitchFamily="34" charset="0"/>
                        </a:rPr>
                        <a:t>5%</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lumMod val="20000"/>
                        <a:lumOff val="80000"/>
                      </a:schemeClr>
                    </a:solidFill>
                  </a:tcPr>
                </a:tc>
                <a:tc>
                  <a:txBody>
                    <a:bodyPr/>
                    <a:lstStyle/>
                    <a:p>
                      <a:pPr algn="ctr" fontAlgn="ctr"/>
                      <a:r>
                        <a:rPr lang="en-US" sz="1600" b="0" i="0" u="none" strike="noStrike" dirty="0">
                          <a:solidFill>
                            <a:srgbClr val="000000"/>
                          </a:solidFill>
                          <a:effectLst/>
                          <a:latin typeface="Segoe UI" panose="020B0502040204020203" pitchFamily="34" charset="0"/>
                          <a:cs typeface="Segoe UI" panose="020B0502040204020203" pitchFamily="34" charset="0"/>
                        </a:rPr>
                        <a:t>8%</a:t>
                      </a:r>
                    </a:p>
                  </a:txBody>
                  <a:tcPr marL="9525" marR="9525" marT="9525" marB="0" anchor="ctr">
                    <a:solidFill>
                      <a:schemeClr val="bg2">
                        <a:lumMod val="20000"/>
                        <a:lumOff val="80000"/>
                      </a:schemeClr>
                    </a:solidFill>
                  </a:tcPr>
                </a:tc>
                <a:tc>
                  <a:txBody>
                    <a:bodyPr/>
                    <a:lstStyle/>
                    <a:p>
                      <a:pPr algn="ctr" fontAlgn="ctr"/>
                      <a:r>
                        <a:rPr lang="en-US" sz="1600" b="0" i="0" u="none" strike="noStrike" dirty="0">
                          <a:effectLst/>
                          <a:latin typeface="Segoe UI" panose="020B0502040204020203" pitchFamily="34" charset="0"/>
                          <a:cs typeface="Segoe UI" panose="020B0502040204020203" pitchFamily="34" charset="0"/>
                        </a:rPr>
                        <a:t>12%</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lumMod val="20000"/>
                        <a:lumOff val="80000"/>
                      </a:schemeClr>
                    </a:solidFill>
                  </a:tcPr>
                </a:tc>
                <a:extLst>
                  <a:ext uri="{0D108BD9-81ED-4DB2-BD59-A6C34878D82A}">
                    <a16:rowId xmlns:a16="http://schemas.microsoft.com/office/drawing/2014/main" val="411341935"/>
                  </a:ext>
                </a:extLst>
              </a:tr>
              <a:tr h="452833">
                <a:tc>
                  <a:txBody>
                    <a:bodyPr/>
                    <a:lstStyle/>
                    <a:p>
                      <a:pPr algn="ctr" fontAlgn="ctr"/>
                      <a:r>
                        <a:rPr lang="en-US" sz="1600" b="1" i="0" u="none" strike="noStrike" dirty="0">
                          <a:effectLst/>
                          <a:latin typeface="Segoe UI" panose="020B0502040204020203" pitchFamily="34" charset="0"/>
                          <a:cs typeface="Segoe UI" panose="020B0502040204020203" pitchFamily="34" charset="0"/>
                        </a:rPr>
                        <a:t>F</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tc>
                  <a:txBody>
                    <a:bodyPr/>
                    <a:lstStyle/>
                    <a:p>
                      <a:pPr algn="ctr" fontAlgn="ctr"/>
                      <a:r>
                        <a:rPr lang="en-US" sz="1600" b="0" i="0" u="none" strike="noStrike" dirty="0">
                          <a:solidFill>
                            <a:srgbClr val="000000"/>
                          </a:solidFill>
                          <a:effectLst/>
                          <a:latin typeface="Segoe UI" panose="020B0502040204020203" pitchFamily="34" charset="0"/>
                          <a:cs typeface="Segoe UI" panose="020B0502040204020203" pitchFamily="34" charset="0"/>
                        </a:rPr>
                        <a:t>0%</a:t>
                      </a:r>
                    </a:p>
                  </a:txBody>
                  <a:tcPr marL="9525" marR="9525" marT="9525" marB="0" anchor="ctr">
                    <a:solidFill>
                      <a:schemeClr val="bg2">
                        <a:lumMod val="20000"/>
                        <a:lumOff val="80000"/>
                      </a:schemeClr>
                    </a:solidFill>
                  </a:tcPr>
                </a:tc>
                <a:tc>
                  <a:txBody>
                    <a:bodyPr/>
                    <a:lstStyle/>
                    <a:p>
                      <a:pPr algn="ctr" fontAlgn="ctr"/>
                      <a:r>
                        <a:rPr lang="en-US" sz="1600" b="0" i="0" u="none" strike="noStrike" dirty="0">
                          <a:solidFill>
                            <a:srgbClr val="000000"/>
                          </a:solidFill>
                          <a:effectLst/>
                          <a:latin typeface="Segoe UI" panose="020B0502040204020203" pitchFamily="34" charset="0"/>
                          <a:cs typeface="Segoe UI" panose="020B0502040204020203" pitchFamily="34" charset="0"/>
                        </a:rPr>
                        <a:t>2%</a:t>
                      </a:r>
                    </a:p>
                  </a:txBody>
                  <a:tcPr marL="9525" marR="9525" marT="9525" marB="0" anchor="ctr">
                    <a:solidFill>
                      <a:schemeClr val="bg2">
                        <a:lumMod val="20000"/>
                        <a:lumOff val="80000"/>
                      </a:schemeClr>
                    </a:solidFill>
                  </a:tcPr>
                </a:tc>
                <a:tc>
                  <a:txBody>
                    <a:bodyPr/>
                    <a:lstStyle/>
                    <a:p>
                      <a:pPr algn="ctr" fontAlgn="ctr"/>
                      <a:r>
                        <a:rPr lang="en-US" sz="1600" b="0" i="0" u="none" strike="noStrike" dirty="0">
                          <a:effectLst/>
                          <a:latin typeface="Segoe UI" panose="020B0502040204020203" pitchFamily="34" charset="0"/>
                          <a:cs typeface="Segoe UI" panose="020B0502040204020203" pitchFamily="34" charset="0"/>
                        </a:rPr>
                        <a:t>5%</a:t>
                      </a:r>
                      <a:endParaRPr lang="en-US" sz="1600" b="0"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lumMod val="20000"/>
                        <a:lumOff val="80000"/>
                      </a:schemeClr>
                    </a:solidFill>
                  </a:tcPr>
                </a:tc>
                <a:extLst>
                  <a:ext uri="{0D108BD9-81ED-4DB2-BD59-A6C34878D82A}">
                    <a16:rowId xmlns:a16="http://schemas.microsoft.com/office/drawing/2014/main" val="1448403242"/>
                  </a:ext>
                </a:extLst>
              </a:tr>
              <a:tr h="452833">
                <a:tc>
                  <a:txBody>
                    <a:bodyPr/>
                    <a:lstStyle/>
                    <a:p>
                      <a:pPr algn="ctr" fontAlgn="ctr"/>
                      <a:r>
                        <a:rPr lang="en-US" sz="1600" b="1" i="0" u="none" strike="noStrike" dirty="0">
                          <a:effectLst/>
                          <a:latin typeface="Segoe UI" panose="020B0502040204020203" pitchFamily="34" charset="0"/>
                          <a:cs typeface="Segoe UI" panose="020B0502040204020203" pitchFamily="34" charset="0"/>
                        </a:rPr>
                        <a:t>G</a:t>
                      </a:r>
                      <a:endParaRPr lang="en-US" sz="1600" b="1" i="0" u="none" strike="noStrike" dirty="0">
                        <a:solidFill>
                          <a:srgbClr val="000000"/>
                        </a:solidFill>
                        <a:effectLst/>
                        <a:latin typeface="Segoe UI" panose="020B0502040204020203" pitchFamily="34" charset="0"/>
                        <a:cs typeface="Segoe UI" panose="020B0502040204020203" pitchFamily="34" charset="0"/>
                      </a:endParaRPr>
                    </a:p>
                  </a:txBody>
                  <a:tcPr marL="9525" marR="9525" marT="9525" marB="0" anchor="ctr">
                    <a:solidFill>
                      <a:schemeClr val="bg2"/>
                    </a:solidFill>
                  </a:tcPr>
                </a:tc>
                <a:tc>
                  <a:txBody>
                    <a:bodyPr/>
                    <a:lstStyle/>
                    <a:p>
                      <a:pPr algn="ctr" fontAlgn="ctr"/>
                      <a:r>
                        <a:rPr lang="en-US" sz="1600" b="0" i="0" u="none" strike="noStrike" dirty="0">
                          <a:solidFill>
                            <a:srgbClr val="000000"/>
                          </a:solidFill>
                          <a:effectLst/>
                          <a:latin typeface="Segoe UI" panose="020B0502040204020203" pitchFamily="34" charset="0"/>
                          <a:cs typeface="Segoe UI" panose="020B0502040204020203" pitchFamily="34" charset="0"/>
                        </a:rPr>
                        <a:t>91%</a:t>
                      </a:r>
                    </a:p>
                  </a:txBody>
                  <a:tcPr marL="9525" marR="9525" marT="9525" marB="0" anchor="ctr">
                    <a:solidFill>
                      <a:schemeClr val="bg2">
                        <a:lumMod val="20000"/>
                        <a:lumOff val="80000"/>
                      </a:schemeClr>
                    </a:solidFill>
                  </a:tcPr>
                </a:tc>
                <a:tc>
                  <a:txBody>
                    <a:bodyPr/>
                    <a:lstStyle/>
                    <a:p>
                      <a:pPr algn="ctr" fontAlgn="ctr"/>
                      <a:r>
                        <a:rPr lang="en-US" sz="1600" b="0" i="0" u="none" strike="noStrike" dirty="0">
                          <a:solidFill>
                            <a:srgbClr val="000000"/>
                          </a:solidFill>
                          <a:effectLst/>
                          <a:latin typeface="Segoe UI" panose="020B0502040204020203" pitchFamily="34" charset="0"/>
                          <a:cs typeface="Segoe UI" panose="020B0502040204020203" pitchFamily="34" charset="0"/>
                        </a:rPr>
                        <a:t>80%</a:t>
                      </a:r>
                    </a:p>
                  </a:txBody>
                  <a:tcPr marL="9525" marR="9525" marT="9525" marB="0" anchor="ctr">
                    <a:solidFill>
                      <a:schemeClr val="bg2">
                        <a:lumMod val="20000"/>
                        <a:lumOff val="80000"/>
                      </a:schemeClr>
                    </a:solidFill>
                  </a:tcPr>
                </a:tc>
                <a:tc>
                  <a:txBody>
                    <a:bodyPr/>
                    <a:lstStyle/>
                    <a:p>
                      <a:pPr algn="ctr" fontAlgn="ctr"/>
                      <a:r>
                        <a:rPr lang="en-US" sz="1600" b="0" i="0" u="none" strike="noStrike" dirty="0">
                          <a:solidFill>
                            <a:srgbClr val="000000"/>
                          </a:solidFill>
                          <a:effectLst/>
                          <a:latin typeface="Segoe UI" panose="020B0502040204020203" pitchFamily="34" charset="0"/>
                          <a:cs typeface="Segoe UI" panose="020B0502040204020203" pitchFamily="34" charset="0"/>
                        </a:rPr>
                        <a:t>69%</a:t>
                      </a:r>
                    </a:p>
                  </a:txBody>
                  <a:tcPr marL="9525" marR="9525" marT="9525" marB="0" anchor="ctr">
                    <a:solidFill>
                      <a:schemeClr val="bg2">
                        <a:lumMod val="20000"/>
                        <a:lumOff val="80000"/>
                      </a:schemeClr>
                    </a:solidFill>
                  </a:tcPr>
                </a:tc>
                <a:extLst>
                  <a:ext uri="{0D108BD9-81ED-4DB2-BD59-A6C34878D82A}">
                    <a16:rowId xmlns:a16="http://schemas.microsoft.com/office/drawing/2014/main" val="4223484410"/>
                  </a:ext>
                </a:extLst>
              </a:tr>
            </a:tbl>
          </a:graphicData>
        </a:graphic>
      </p:graphicFrame>
      <p:pic>
        <p:nvPicPr>
          <p:cNvPr id="3" name="Picture 2" descr="Logo&#10;&#10;Description automatically generated with low confidence">
            <a:extLst>
              <a:ext uri="{FF2B5EF4-FFF2-40B4-BE49-F238E27FC236}">
                <a16:creationId xmlns:a16="http://schemas.microsoft.com/office/drawing/2014/main" id="{CE777250-B868-D08B-7F66-395D981A4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pic>
        <p:nvPicPr>
          <p:cNvPr id="4" name="Picture 3">
            <a:extLst>
              <a:ext uri="{FF2B5EF4-FFF2-40B4-BE49-F238E27FC236}">
                <a16:creationId xmlns:a16="http://schemas.microsoft.com/office/drawing/2014/main" id="{ECF558A1-AE06-BD65-3AD7-68897653F63A}"/>
              </a:ext>
            </a:extLst>
          </p:cNvPr>
          <p:cNvPicPr>
            <a:picLocks noChangeAspect="1"/>
          </p:cNvPicPr>
          <p:nvPr/>
        </p:nvPicPr>
        <p:blipFill>
          <a:blip r:embed="rId5"/>
          <a:stretch>
            <a:fillRect/>
          </a:stretch>
        </p:blipFill>
        <p:spPr>
          <a:xfrm>
            <a:off x="0" y="2542"/>
            <a:ext cx="9144000" cy="1815133"/>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5" name="Title 6">
            <a:extLst>
              <a:ext uri="{FF2B5EF4-FFF2-40B4-BE49-F238E27FC236}">
                <a16:creationId xmlns:a16="http://schemas.microsoft.com/office/drawing/2014/main" id="{F8DD67B9-142F-4501-E32D-24E34FCE7073}"/>
              </a:ext>
            </a:extLst>
          </p:cNvPr>
          <p:cNvSpPr txBox="1">
            <a:spLocks/>
          </p:cNvSpPr>
          <p:nvPr/>
        </p:nvSpPr>
        <p:spPr>
          <a:xfrm>
            <a:off x="457200" y="313160"/>
            <a:ext cx="8058839" cy="1417837"/>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defTabSz="765349">
              <a:lnSpc>
                <a:spcPct val="90000"/>
              </a:lnSpc>
              <a:spcBef>
                <a:spcPts val="200"/>
              </a:spcBef>
              <a:buNone/>
              <a:defRPr sz="1800"/>
            </a:pPr>
            <a:r>
              <a:rPr lang="en-US" sz="4000" dirty="0">
                <a:solidFill>
                  <a:schemeClr val="bg1"/>
                </a:solidFill>
                <a:latin typeface="Segoe UI Light" panose="020B0502040204020203" pitchFamily="34" charset="0"/>
                <a:cs typeface="Segoe UI Light" panose="020B0502040204020203" pitchFamily="34" charset="0"/>
              </a:rPr>
              <a:t>Algorithm Generated TSP Fund Allocations “SAIA”</a:t>
            </a:r>
          </a:p>
        </p:txBody>
      </p:sp>
      <p:sp>
        <p:nvSpPr>
          <p:cNvPr id="11" name="Our Mission Is To Help You Build a “Bullet-Proof Federal Retirement">
            <a:extLst>
              <a:ext uri="{FF2B5EF4-FFF2-40B4-BE49-F238E27FC236}">
                <a16:creationId xmlns:a16="http://schemas.microsoft.com/office/drawing/2014/main" id="{205B4089-113C-4D8A-BA33-7887477EA15A}"/>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1370593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ign, outdoor, wooden&#10;&#10;Description automatically generated">
            <a:extLst>
              <a:ext uri="{FF2B5EF4-FFF2-40B4-BE49-F238E27FC236}">
                <a16:creationId xmlns:a16="http://schemas.microsoft.com/office/drawing/2014/main" id="{485701DC-5325-741B-9FA5-B5C5DB067B57}"/>
              </a:ext>
            </a:extLst>
          </p:cNvPr>
          <p:cNvPicPr>
            <a:picLocks noChangeAspect="1"/>
          </p:cNvPicPr>
          <p:nvPr/>
        </p:nvPicPr>
        <p:blipFill rotWithShape="1">
          <a:blip r:embed="rId3">
            <a:alphaModFix amt="22000"/>
            <a:extLst>
              <a:ext uri="{28A0092B-C50C-407E-A947-70E740481C1C}">
                <a14:useLocalDpi xmlns:a14="http://schemas.microsoft.com/office/drawing/2010/main" val="0"/>
              </a:ext>
            </a:extLst>
          </a:blip>
          <a:srcRect r="5932"/>
          <a:stretch/>
        </p:blipFill>
        <p:spPr>
          <a:xfrm>
            <a:off x="-1" y="384048"/>
            <a:ext cx="9144001" cy="6473952"/>
          </a:xfrm>
          <a:prstGeom prst="rect">
            <a:avLst/>
          </a:prstGeom>
        </p:spPr>
      </p:pic>
      <p:sp>
        <p:nvSpPr>
          <p:cNvPr id="120" name="CSRS:                                FERS:…"/>
          <p:cNvSpPr txBox="1">
            <a:spLocks noGrp="1"/>
          </p:cNvSpPr>
          <p:nvPr>
            <p:ph type="body" idx="4294967295"/>
          </p:nvPr>
        </p:nvSpPr>
        <p:spPr>
          <a:xfrm>
            <a:off x="591670" y="1481137"/>
            <a:ext cx="6373905" cy="4525963"/>
          </a:xfrm>
          <a:prstGeom prst="rect">
            <a:avLst/>
          </a:prstGeom>
        </p:spPr>
        <p:txBody>
          <a:bodyPr/>
          <a:lstStyle/>
          <a:p>
            <a:pPr marL="310863" indent="-217605" defTabSz="778519">
              <a:spcBef>
                <a:spcPts val="200"/>
              </a:spcBef>
              <a:buFont typeface="Euphemia UCAS"/>
              <a:buChar char="}"/>
              <a:defRPr sz="2200" b="1"/>
            </a:pPr>
            <a:r>
              <a:rPr sz="2000" b="1" dirty="0">
                <a:latin typeface="Segoe UI" panose="020B0502040204020203" pitchFamily="34" charset="0"/>
                <a:cs typeface="Segoe UI" panose="020B0502040204020203" pitchFamily="34" charset="0"/>
              </a:rPr>
              <a:t>CSRS:</a:t>
            </a:r>
            <a:r>
              <a:rPr lang="en-US" sz="2000" dirty="0"/>
              <a:t>			</a:t>
            </a:r>
            <a:r>
              <a:rPr sz="2000" b="1" dirty="0">
                <a:latin typeface="Segoe UI" panose="020B0502040204020203" pitchFamily="34" charset="0"/>
                <a:cs typeface="Segoe UI" panose="020B0502040204020203" pitchFamily="34" charset="0"/>
              </a:rPr>
              <a:t>FERS:</a:t>
            </a:r>
          </a:p>
          <a:p>
            <a:pPr marL="310863" indent="-217605" defTabSz="778519">
              <a:spcBef>
                <a:spcPts val="200"/>
              </a:spcBef>
              <a:buFont typeface="Euphemia UCAS"/>
              <a:buChar char="}"/>
              <a:defRPr sz="2200"/>
            </a:pPr>
            <a:r>
              <a:rPr sz="2000" dirty="0"/>
              <a:t>Age 55 &amp; 30 Years</a:t>
            </a:r>
            <a:r>
              <a:rPr lang="en-US" sz="2000" dirty="0"/>
              <a:t>		</a:t>
            </a:r>
            <a:r>
              <a:rPr sz="2000" dirty="0"/>
              <a:t>*MRA &amp; 30 Years</a:t>
            </a:r>
          </a:p>
          <a:p>
            <a:pPr marL="310863" indent="-217605" defTabSz="778519">
              <a:spcBef>
                <a:spcPts val="200"/>
              </a:spcBef>
              <a:buFont typeface="Euphemia UCAS"/>
              <a:buChar char="}"/>
              <a:defRPr sz="2200"/>
            </a:pPr>
            <a:r>
              <a:rPr sz="2000" dirty="0"/>
              <a:t>Age 60 &amp; 20 Years</a:t>
            </a:r>
            <a:r>
              <a:rPr lang="en-US" sz="2000" dirty="0"/>
              <a:t>		</a:t>
            </a:r>
            <a:r>
              <a:rPr sz="2000" dirty="0"/>
              <a:t>Age 60 &amp; 20 Years</a:t>
            </a:r>
          </a:p>
          <a:p>
            <a:pPr marL="310863" indent="-217605" defTabSz="778519">
              <a:spcBef>
                <a:spcPts val="200"/>
              </a:spcBef>
              <a:buFont typeface="Euphemia UCAS"/>
              <a:buChar char="}"/>
              <a:defRPr sz="2200"/>
            </a:pPr>
            <a:r>
              <a:rPr sz="2000" dirty="0"/>
              <a:t>Age 62 &amp;   5 Years</a:t>
            </a:r>
            <a:r>
              <a:rPr lang="en-US" sz="2000" dirty="0"/>
              <a:t>		</a:t>
            </a:r>
            <a:r>
              <a:rPr sz="2000" dirty="0"/>
              <a:t>Age 62 &amp;   5 Years</a:t>
            </a:r>
          </a:p>
          <a:p>
            <a:pPr marL="0" indent="93258" defTabSz="778519">
              <a:spcBef>
                <a:spcPts val="200"/>
              </a:spcBef>
              <a:buSzTx/>
              <a:buNone/>
              <a:defRPr sz="1100"/>
            </a:pPr>
            <a:r>
              <a:rPr dirty="0"/>
              <a:t>-----------------------------------------------------------------------------------------</a:t>
            </a:r>
          </a:p>
          <a:p>
            <a:pPr marL="0" indent="93258" algn="ctr" defTabSz="778519">
              <a:spcBef>
                <a:spcPts val="200"/>
              </a:spcBef>
              <a:buSzTx/>
              <a:buNone/>
              <a:defRPr sz="1500" b="1"/>
            </a:pPr>
            <a:r>
              <a:rPr i="1" dirty="0"/>
              <a:t>*Exception:  FERS "MRA Plus 10"</a:t>
            </a:r>
          </a:p>
          <a:p>
            <a:pPr marL="0" indent="93258" defTabSz="778519">
              <a:spcBef>
                <a:spcPts val="200"/>
              </a:spcBef>
              <a:buSzTx/>
              <a:buNone/>
              <a:defRPr sz="1200"/>
            </a:pPr>
            <a:endParaRPr dirty="0"/>
          </a:p>
          <a:p>
            <a:pPr marL="0" indent="1818" defTabSz="778519">
              <a:spcBef>
                <a:spcPts val="200"/>
              </a:spcBef>
              <a:spcAft>
                <a:spcPts val="1200"/>
              </a:spcAft>
              <a:buSzTx/>
              <a:buNone/>
              <a:defRPr sz="1600" b="1"/>
            </a:pPr>
            <a:r>
              <a:rPr b="1" dirty="0">
                <a:latin typeface="Segoe UI" panose="020B0502040204020203" pitchFamily="34" charset="0"/>
                <a:cs typeface="Segoe UI" panose="020B0502040204020203" pitchFamily="34" charset="0"/>
              </a:rPr>
              <a:t>MRA Plus 10 Warning: </a:t>
            </a:r>
            <a:r>
              <a:rPr b="0" dirty="0"/>
              <a:t>There is a 5% per year reduction if you are under age 62 when you start collecting under MRA Plus10. Ex: If you start collecting at age 57, your pension amount would be permanently decreased by 25%. </a:t>
            </a:r>
            <a:endParaRPr lang="en-US" dirty="0"/>
          </a:p>
          <a:p>
            <a:pPr marL="0" indent="1818" defTabSz="778519">
              <a:spcBef>
                <a:spcPts val="200"/>
              </a:spcBef>
              <a:spcAft>
                <a:spcPts val="1200"/>
              </a:spcAft>
              <a:buSzTx/>
              <a:buNone/>
              <a:defRPr sz="1600" b="1"/>
            </a:pPr>
            <a:r>
              <a:rPr lang="en-US" b="0" dirty="0"/>
              <a:t>The FR 80 Calculator takes all of the above into account, including the calculation </a:t>
            </a:r>
            <a:r>
              <a:rPr lang="en-US" dirty="0"/>
              <a:t>for </a:t>
            </a:r>
            <a:r>
              <a:rPr lang="en-US" b="0" dirty="0"/>
              <a:t>Special Category Federal Employees</a:t>
            </a:r>
            <a:endParaRPr b="0" dirty="0"/>
          </a:p>
          <a:p>
            <a:pPr marL="0" indent="1818" defTabSz="778519">
              <a:spcBef>
                <a:spcPts val="200"/>
              </a:spcBef>
              <a:spcAft>
                <a:spcPts val="1200"/>
              </a:spcAft>
              <a:buSzTx/>
              <a:buNone/>
              <a:defRPr sz="1600"/>
            </a:pPr>
            <a:r>
              <a:rPr dirty="0"/>
              <a:t>Exception: You can avoid the penalty if you leave federal service but apply for your pension at age 62. </a:t>
            </a:r>
          </a:p>
        </p:txBody>
      </p:sp>
      <p:sp>
        <p:nvSpPr>
          <p:cNvPr id="122" name="Slide Number Placeholder 1"/>
          <p:cNvSpPr txBox="1">
            <a:spLocks noGrp="1"/>
          </p:cNvSpPr>
          <p:nvPr>
            <p:ph type="sldNum" sz="quarter" idx="4294967295"/>
          </p:nvPr>
        </p:nvSpPr>
        <p:spPr>
          <a:xfrm>
            <a:off x="8761728" y="6522536"/>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pic>
        <p:nvPicPr>
          <p:cNvPr id="3" name="Picture 2" descr="Logo&#10;&#10;Description automatically generated with low confidence">
            <a:extLst>
              <a:ext uri="{FF2B5EF4-FFF2-40B4-BE49-F238E27FC236}">
                <a16:creationId xmlns:a16="http://schemas.microsoft.com/office/drawing/2014/main" id="{8A1E8F75-B824-E3CC-6D6D-C8E05CE408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pic>
        <p:nvPicPr>
          <p:cNvPr id="4" name="Picture 3">
            <a:extLst>
              <a:ext uri="{FF2B5EF4-FFF2-40B4-BE49-F238E27FC236}">
                <a16:creationId xmlns:a16="http://schemas.microsoft.com/office/drawing/2014/main" id="{57A5944C-258B-B9E5-9B07-FA638C0EC704}"/>
              </a:ext>
            </a:extLst>
          </p:cNvPr>
          <p:cNvPicPr>
            <a:picLocks noChangeAspect="1"/>
          </p:cNvPicPr>
          <p:nvPr/>
        </p:nvPicPr>
        <p:blipFill>
          <a:blip r:embed="rId5"/>
          <a:stretch>
            <a:fillRect/>
          </a:stretch>
        </p:blipFill>
        <p:spPr>
          <a:xfrm>
            <a:off x="0" y="2543"/>
            <a:ext cx="9144000" cy="1362388"/>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5" name="Title 6">
            <a:extLst>
              <a:ext uri="{FF2B5EF4-FFF2-40B4-BE49-F238E27FC236}">
                <a16:creationId xmlns:a16="http://schemas.microsoft.com/office/drawing/2014/main" id="{732978F0-1CF0-B902-DB9C-81245A80E434}"/>
              </a:ext>
            </a:extLst>
          </p:cNvPr>
          <p:cNvSpPr txBox="1">
            <a:spLocks/>
          </p:cNvSpPr>
          <p:nvPr/>
        </p:nvSpPr>
        <p:spPr>
          <a:xfrm>
            <a:off x="457200" y="313160"/>
            <a:ext cx="8058839" cy="897075"/>
          </a:xfrm>
          <a:prstGeom prst="rect">
            <a:avLst/>
          </a:prstGeom>
        </p:spPr>
        <p:txBody>
          <a:bodyPr anchor="ct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defTabSz="765349">
              <a:lnSpc>
                <a:spcPct val="90000"/>
              </a:lnSpc>
              <a:spcBef>
                <a:spcPts val="200"/>
              </a:spcBef>
              <a:buNone/>
              <a:defRPr sz="1800"/>
            </a:pPr>
            <a:r>
              <a:rPr lang="en-US" sz="2800" dirty="0">
                <a:solidFill>
                  <a:schemeClr val="bg1"/>
                </a:solidFill>
                <a:latin typeface="Segoe UI Light" panose="020B0502040204020203" pitchFamily="34" charset="0"/>
                <a:cs typeface="Segoe UI Light" panose="020B0502040204020203" pitchFamily="34" charset="0"/>
              </a:rPr>
              <a:t>Eligibility for “Normal” Voluntary Retirement When You Can Retire With No Strings Attached</a:t>
            </a:r>
          </a:p>
        </p:txBody>
      </p:sp>
      <p:sp>
        <p:nvSpPr>
          <p:cNvPr id="8" name="Our Mission Is To Help You Build a “Bullet-Proof Federal Retirement">
            <a:extLst>
              <a:ext uri="{FF2B5EF4-FFF2-40B4-BE49-F238E27FC236}">
                <a16:creationId xmlns:a16="http://schemas.microsoft.com/office/drawing/2014/main" id="{011037FE-E313-79B8-CEB1-943F383E76A6}"/>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ggy bank on a calculator&#10;&#10;Description automatically generated with medium confidence">
            <a:extLst>
              <a:ext uri="{FF2B5EF4-FFF2-40B4-BE49-F238E27FC236}">
                <a16:creationId xmlns:a16="http://schemas.microsoft.com/office/drawing/2014/main" id="{C6C70DF4-ADE1-DF1B-44AC-4D6FB15DAA8A}"/>
              </a:ext>
            </a:extLst>
          </p:cNvPr>
          <p:cNvPicPr>
            <a:picLocks noChangeAspect="1"/>
          </p:cNvPicPr>
          <p:nvPr/>
        </p:nvPicPr>
        <p:blipFill>
          <a:blip r:embed="rId2" cstate="print">
            <a:alphaModFix amt="31000"/>
            <a:extLst>
              <a:ext uri="{28A0092B-C50C-407E-A947-70E740481C1C}">
                <a14:useLocalDpi xmlns:a14="http://schemas.microsoft.com/office/drawing/2010/main" val="0"/>
              </a:ext>
            </a:extLst>
          </a:blip>
          <a:stretch>
            <a:fillRect/>
          </a:stretch>
        </p:blipFill>
        <p:spPr>
          <a:xfrm>
            <a:off x="600419" y="1364931"/>
            <a:ext cx="7772400" cy="5844844"/>
          </a:xfrm>
          <a:prstGeom prst="rect">
            <a:avLst/>
          </a:prstGeom>
        </p:spPr>
      </p:pic>
      <p:sp>
        <p:nvSpPr>
          <p:cNvPr id="126" name="Text Placeholder 2"/>
          <p:cNvSpPr txBox="1">
            <a:spLocks noGrp="1"/>
          </p:cNvSpPr>
          <p:nvPr>
            <p:ph type="body" idx="1"/>
          </p:nvPr>
        </p:nvSpPr>
        <p:spPr>
          <a:xfrm>
            <a:off x="5190564" y="2378426"/>
            <a:ext cx="3474720" cy="2604091"/>
          </a:xfrm>
          <a:prstGeom prst="rect">
            <a:avLst/>
          </a:prstGeom>
        </p:spPr>
        <p:txBody>
          <a:bodyPr>
            <a:noAutofit/>
          </a:bodyPr>
          <a:lstStyle/>
          <a:p>
            <a:pPr marL="0" indent="0" defTabSz="185059">
              <a:spcBef>
                <a:spcPts val="0"/>
              </a:spcBef>
              <a:spcAft>
                <a:spcPts val="1200"/>
              </a:spcAft>
              <a:buSzTx/>
              <a:buNone/>
              <a:defRPr sz="1000" b="1"/>
            </a:pPr>
            <a:r>
              <a:rPr sz="1600" dirty="0"/>
              <a:t>1.5% of your High Three First 5 Years</a:t>
            </a:r>
          </a:p>
          <a:p>
            <a:pPr marL="0" indent="0" defTabSz="185059">
              <a:spcBef>
                <a:spcPts val="0"/>
              </a:spcBef>
              <a:spcAft>
                <a:spcPts val="1200"/>
              </a:spcAft>
              <a:buSzTx/>
              <a:buNone/>
              <a:defRPr sz="1000" b="1"/>
            </a:pPr>
            <a:r>
              <a:rPr sz="1600" dirty="0"/>
              <a:t>1.75% of your High Three Next 5 Years</a:t>
            </a:r>
          </a:p>
          <a:p>
            <a:pPr marL="0" indent="0" defTabSz="185059">
              <a:spcBef>
                <a:spcPts val="0"/>
              </a:spcBef>
              <a:spcAft>
                <a:spcPts val="1200"/>
              </a:spcAft>
              <a:buSzTx/>
              <a:buNone/>
              <a:defRPr sz="1000" b="1"/>
            </a:pPr>
            <a:r>
              <a:rPr sz="1600" dirty="0"/>
              <a:t>2.0% Every Year thereafter</a:t>
            </a:r>
          </a:p>
          <a:p>
            <a:pPr marL="0" indent="0" defTabSz="185059">
              <a:spcBef>
                <a:spcPts val="0"/>
              </a:spcBef>
              <a:spcAft>
                <a:spcPts val="1200"/>
              </a:spcAft>
              <a:buSzTx/>
              <a:buNone/>
              <a:defRPr sz="1000" b="1"/>
            </a:pPr>
            <a:r>
              <a:rPr sz="1600" dirty="0"/>
              <a:t>If there is not a pension contribution on your part, it’s not in your High Three </a:t>
            </a:r>
          </a:p>
          <a:p>
            <a:pPr marL="0" indent="0" defTabSz="185059">
              <a:spcBef>
                <a:spcPts val="0"/>
              </a:spcBef>
              <a:spcAft>
                <a:spcPts val="1200"/>
              </a:spcAft>
              <a:buSzTx/>
              <a:buNone/>
              <a:defRPr sz="1000" b="1"/>
            </a:pPr>
            <a:r>
              <a:rPr sz="1600" dirty="0"/>
              <a:t>Accrued Sick Leave&gt;Vacation Pay</a:t>
            </a:r>
            <a:endParaRPr lang="en-US" sz="1600" dirty="0"/>
          </a:p>
        </p:txBody>
      </p:sp>
      <p:sp>
        <p:nvSpPr>
          <p:cNvPr id="127"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pic>
        <p:nvPicPr>
          <p:cNvPr id="3" name="Picture 2" descr="Logo&#10;&#10;Description automatically generated with low confidence">
            <a:extLst>
              <a:ext uri="{FF2B5EF4-FFF2-40B4-BE49-F238E27FC236}">
                <a16:creationId xmlns:a16="http://schemas.microsoft.com/office/drawing/2014/main" id="{9689E943-305F-BACF-9692-0A83AC9BD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pic>
        <p:nvPicPr>
          <p:cNvPr id="4" name="Picture 3">
            <a:extLst>
              <a:ext uri="{FF2B5EF4-FFF2-40B4-BE49-F238E27FC236}">
                <a16:creationId xmlns:a16="http://schemas.microsoft.com/office/drawing/2014/main" id="{9CE55E11-0462-00D2-4037-A4D0F36C7BE9}"/>
              </a:ext>
            </a:extLst>
          </p:cNvPr>
          <p:cNvPicPr>
            <a:picLocks noChangeAspect="1"/>
          </p:cNvPicPr>
          <p:nvPr/>
        </p:nvPicPr>
        <p:blipFill>
          <a:blip r:embed="rId4"/>
          <a:stretch>
            <a:fillRect/>
          </a:stretch>
        </p:blipFill>
        <p:spPr>
          <a:xfrm>
            <a:off x="0" y="2543"/>
            <a:ext cx="9144000" cy="1362388"/>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5" name="Title 6">
            <a:extLst>
              <a:ext uri="{FF2B5EF4-FFF2-40B4-BE49-F238E27FC236}">
                <a16:creationId xmlns:a16="http://schemas.microsoft.com/office/drawing/2014/main" id="{74854D46-1159-4B95-63B3-AF9C6E8D4F4D}"/>
              </a:ext>
            </a:extLst>
          </p:cNvPr>
          <p:cNvSpPr txBox="1">
            <a:spLocks/>
          </p:cNvSpPr>
          <p:nvPr/>
        </p:nvSpPr>
        <p:spPr>
          <a:xfrm>
            <a:off x="457200" y="313160"/>
            <a:ext cx="8058839" cy="843287"/>
          </a:xfrm>
          <a:prstGeom prst="rect">
            <a:avLst/>
          </a:prstGeom>
        </p:spPr>
        <p:txBody>
          <a:bodyPr anchor="ct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defTabSz="765349">
              <a:lnSpc>
                <a:spcPct val="90000"/>
              </a:lnSpc>
              <a:spcBef>
                <a:spcPts val="200"/>
              </a:spcBef>
              <a:buNone/>
              <a:defRPr sz="1800"/>
            </a:pPr>
            <a:r>
              <a:rPr lang="en-US" sz="2800" dirty="0">
                <a:solidFill>
                  <a:schemeClr val="bg1"/>
                </a:solidFill>
                <a:latin typeface="Segoe UI Light" panose="020B0502040204020203" pitchFamily="34" charset="0"/>
                <a:cs typeface="Segoe UI Light" panose="020B0502040204020203" pitchFamily="34" charset="0"/>
              </a:rPr>
              <a:t>Your Pension Calculation</a:t>
            </a:r>
            <a:br>
              <a:rPr lang="en-US" sz="2800" dirty="0">
                <a:solidFill>
                  <a:schemeClr val="bg1"/>
                </a:solidFill>
                <a:latin typeface="Segoe UI Light" panose="020B0502040204020203" pitchFamily="34" charset="0"/>
                <a:cs typeface="Segoe UI Light" panose="020B0502040204020203" pitchFamily="34" charset="0"/>
              </a:rPr>
            </a:br>
            <a:r>
              <a:rPr lang="en-US" sz="2800" dirty="0">
                <a:solidFill>
                  <a:schemeClr val="bg1"/>
                </a:solidFill>
                <a:latin typeface="Segoe UI Light" panose="020B0502040204020203" pitchFamily="34" charset="0"/>
                <a:cs typeface="Segoe UI Light" panose="020B0502040204020203" pitchFamily="34" charset="0"/>
              </a:rPr>
              <a:t>These calculations are built into our FR 80 Calculator</a:t>
            </a:r>
          </a:p>
        </p:txBody>
      </p:sp>
      <p:sp>
        <p:nvSpPr>
          <p:cNvPr id="8" name="TextBox 7">
            <a:extLst>
              <a:ext uri="{FF2B5EF4-FFF2-40B4-BE49-F238E27FC236}">
                <a16:creationId xmlns:a16="http://schemas.microsoft.com/office/drawing/2014/main" id="{C51F3F92-53FB-6E62-C642-E7F22B1A950C}"/>
              </a:ext>
            </a:extLst>
          </p:cNvPr>
          <p:cNvSpPr txBox="1"/>
          <p:nvPr/>
        </p:nvSpPr>
        <p:spPr>
          <a:xfrm>
            <a:off x="611841" y="2378426"/>
            <a:ext cx="3474720" cy="252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indent="0" defTabSz="185059">
              <a:spcBef>
                <a:spcPts val="0"/>
              </a:spcBef>
              <a:spcAft>
                <a:spcPts val="1200"/>
              </a:spcAft>
              <a:buSzTx/>
              <a:buNone/>
              <a:defRPr sz="1000" b="1"/>
            </a:pPr>
            <a:r>
              <a:rPr lang="en-US" sz="1600" b="1" dirty="0">
                <a:latin typeface="Segoe UI" panose="020B0502040204020203" pitchFamily="34" charset="0"/>
                <a:cs typeface="Segoe UI" panose="020B0502040204020203" pitchFamily="34" charset="0"/>
              </a:rPr>
              <a:t>Age 62 and 20 Years of Service at Retirement:</a:t>
            </a:r>
          </a:p>
          <a:p>
            <a:pPr marL="0" indent="0" defTabSz="185059">
              <a:spcBef>
                <a:spcPts val="0"/>
              </a:spcBef>
              <a:spcAft>
                <a:spcPts val="1200"/>
              </a:spcAft>
              <a:buSzTx/>
              <a:buNone/>
              <a:defRPr sz="1000" b="1"/>
            </a:pPr>
            <a:r>
              <a:rPr lang="en-US" sz="1600" dirty="0">
                <a:latin typeface="Segoe UI Semilight" panose="020B0402040204020203" pitchFamily="34" charset="0"/>
                <a:cs typeface="Segoe UI Semilight" panose="020B0402040204020203" pitchFamily="34" charset="0"/>
              </a:rPr>
              <a:t>1.1% X Your High Three X your number of years of service at retirement</a:t>
            </a:r>
          </a:p>
          <a:p>
            <a:pPr marL="0" indent="0" defTabSz="185059">
              <a:spcBef>
                <a:spcPts val="0"/>
              </a:spcBef>
              <a:spcAft>
                <a:spcPts val="1200"/>
              </a:spcAft>
              <a:buSzTx/>
              <a:buNone/>
              <a:defRPr sz="1000" b="1"/>
            </a:pPr>
            <a:r>
              <a:rPr lang="en-US" sz="1600" dirty="0">
                <a:latin typeface="Segoe UI Semilight" panose="020B0402040204020203" pitchFamily="34" charset="0"/>
                <a:cs typeface="Segoe UI Semilight" panose="020B0402040204020203" pitchFamily="34" charset="0"/>
              </a:rPr>
              <a:t>Otherwise: 1.0% X Your High Three X your number of years of service at retirement</a:t>
            </a:r>
            <a:endParaRPr kumimoji="0" lang="en-US" sz="1600" u="none" strike="noStrike" cap="none" spc="0" normalizeH="0" baseline="0" dirty="0">
              <a:ln>
                <a:noFill/>
              </a:ln>
              <a:solidFill>
                <a:srgbClr val="000000"/>
              </a:solidFill>
              <a:effectLst/>
              <a:uFillTx/>
              <a:latin typeface="Segoe UI Semilight" panose="020B0402040204020203" pitchFamily="34" charset="0"/>
              <a:cs typeface="Segoe UI Semilight" panose="020B0402040204020203" pitchFamily="34" charset="0"/>
              <a:sym typeface="Calibri"/>
            </a:endParaRPr>
          </a:p>
        </p:txBody>
      </p:sp>
      <p:grpSp>
        <p:nvGrpSpPr>
          <p:cNvPr id="16" name="Group 15">
            <a:extLst>
              <a:ext uri="{FF2B5EF4-FFF2-40B4-BE49-F238E27FC236}">
                <a16:creationId xmlns:a16="http://schemas.microsoft.com/office/drawing/2014/main" id="{CED86B26-1CE7-8680-C72B-BF0E4EB315F5}"/>
              </a:ext>
            </a:extLst>
          </p:cNvPr>
          <p:cNvGrpSpPr/>
          <p:nvPr/>
        </p:nvGrpSpPr>
        <p:grpSpPr>
          <a:xfrm>
            <a:off x="1223682" y="1557521"/>
            <a:ext cx="1541153" cy="584771"/>
            <a:chOff x="1223682" y="1912354"/>
            <a:chExt cx="1541153" cy="584771"/>
          </a:xfrm>
        </p:grpSpPr>
        <p:pic>
          <p:nvPicPr>
            <p:cNvPr id="10" name="Picture 9">
              <a:extLst>
                <a:ext uri="{FF2B5EF4-FFF2-40B4-BE49-F238E27FC236}">
                  <a16:creationId xmlns:a16="http://schemas.microsoft.com/office/drawing/2014/main" id="{94AC61DA-A44D-BAED-83EA-84B8B2EB370A}"/>
                </a:ext>
              </a:extLst>
            </p:cNvPr>
            <p:cNvPicPr>
              <a:picLocks noChangeAspect="1"/>
            </p:cNvPicPr>
            <p:nvPr/>
          </p:nvPicPr>
          <p:blipFill>
            <a:blip r:embed="rId5"/>
            <a:stretch>
              <a:fillRect/>
            </a:stretch>
          </p:blipFill>
          <p:spPr>
            <a:xfrm>
              <a:off x="2319618" y="2027487"/>
              <a:ext cx="445217" cy="469638"/>
            </a:xfrm>
            <a:prstGeom prst="rect">
              <a:avLst/>
            </a:prstGeom>
          </p:spPr>
        </p:pic>
        <p:sp>
          <p:nvSpPr>
            <p:cNvPr id="11" name="TextBox 10">
              <a:extLst>
                <a:ext uri="{FF2B5EF4-FFF2-40B4-BE49-F238E27FC236}">
                  <a16:creationId xmlns:a16="http://schemas.microsoft.com/office/drawing/2014/main" id="{130067DC-0F3B-69D6-052A-154DB78A6FE8}"/>
                </a:ext>
              </a:extLst>
            </p:cNvPr>
            <p:cNvSpPr txBox="1"/>
            <p:nvPr/>
          </p:nvSpPr>
          <p:spPr>
            <a:xfrm>
              <a:off x="1223682" y="1912354"/>
              <a:ext cx="1095936"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200" b="1" dirty="0">
                  <a:solidFill>
                    <a:schemeClr val="accent1"/>
                  </a:solidFill>
                  <a:latin typeface="Segoe UI Black" panose="020B0502040204020203" pitchFamily="34" charset="0"/>
                  <a:cs typeface="Segoe UI Black" panose="020B0502040204020203" pitchFamily="34" charset="0"/>
                </a:rPr>
                <a:t>FERS</a:t>
              </a:r>
              <a:endParaRPr kumimoji="0" lang="en-US" sz="3200" b="1" u="none" strike="noStrike" cap="none" spc="0" normalizeH="0" baseline="0" dirty="0">
                <a:ln>
                  <a:noFill/>
                </a:ln>
                <a:solidFill>
                  <a:schemeClr val="accent1"/>
                </a:solidFill>
                <a:effectLst/>
                <a:uFillTx/>
                <a:latin typeface="Segoe UI Black" panose="020B0502040204020203" pitchFamily="34" charset="0"/>
                <a:cs typeface="Segoe UI Black" panose="020B0502040204020203" pitchFamily="34" charset="0"/>
                <a:sym typeface="Calibri"/>
              </a:endParaRPr>
            </a:p>
          </p:txBody>
        </p:sp>
      </p:grpSp>
      <p:grpSp>
        <p:nvGrpSpPr>
          <p:cNvPr id="15" name="Group 14">
            <a:extLst>
              <a:ext uri="{FF2B5EF4-FFF2-40B4-BE49-F238E27FC236}">
                <a16:creationId xmlns:a16="http://schemas.microsoft.com/office/drawing/2014/main" id="{C2B4FED6-8CD8-2CB4-24BA-AC2EB47A8459}"/>
              </a:ext>
            </a:extLst>
          </p:cNvPr>
          <p:cNvGrpSpPr/>
          <p:nvPr/>
        </p:nvGrpSpPr>
        <p:grpSpPr>
          <a:xfrm>
            <a:off x="5792322" y="1539283"/>
            <a:ext cx="1608402" cy="621247"/>
            <a:chOff x="5792322" y="1818311"/>
            <a:chExt cx="1608402" cy="621247"/>
          </a:xfrm>
        </p:grpSpPr>
        <p:sp>
          <p:nvSpPr>
            <p:cNvPr id="13" name="TextBox 12">
              <a:extLst>
                <a:ext uri="{FF2B5EF4-FFF2-40B4-BE49-F238E27FC236}">
                  <a16:creationId xmlns:a16="http://schemas.microsoft.com/office/drawing/2014/main" id="{89682DF5-3226-965F-47DE-AC1EAC4A4FD3}"/>
                </a:ext>
              </a:extLst>
            </p:cNvPr>
            <p:cNvSpPr txBox="1"/>
            <p:nvPr/>
          </p:nvSpPr>
          <p:spPr>
            <a:xfrm>
              <a:off x="5792322" y="1818311"/>
              <a:ext cx="1095936"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200" b="1" dirty="0">
                  <a:solidFill>
                    <a:schemeClr val="accent1"/>
                  </a:solidFill>
                  <a:latin typeface="Segoe UI Black" panose="020B0502040204020203" pitchFamily="34" charset="0"/>
                  <a:cs typeface="Segoe UI Black" panose="020B0502040204020203" pitchFamily="34" charset="0"/>
                </a:rPr>
                <a:t>CSRS</a:t>
              </a:r>
              <a:endParaRPr kumimoji="0" lang="en-US" sz="3200" b="1" u="none" strike="noStrike" cap="none" spc="0" normalizeH="0" baseline="0" dirty="0">
                <a:ln>
                  <a:noFill/>
                </a:ln>
                <a:solidFill>
                  <a:schemeClr val="accent1"/>
                </a:solidFill>
                <a:effectLst/>
                <a:uFillTx/>
                <a:latin typeface="Segoe UI Black" panose="020B0502040204020203" pitchFamily="34" charset="0"/>
                <a:cs typeface="Segoe UI Black" panose="020B0502040204020203" pitchFamily="34" charset="0"/>
                <a:sym typeface="Calibri"/>
              </a:endParaRPr>
            </a:p>
          </p:txBody>
        </p:sp>
        <p:pic>
          <p:nvPicPr>
            <p:cNvPr id="14" name="Picture 13">
              <a:extLst>
                <a:ext uri="{FF2B5EF4-FFF2-40B4-BE49-F238E27FC236}">
                  <a16:creationId xmlns:a16="http://schemas.microsoft.com/office/drawing/2014/main" id="{4BDF9C49-DB72-64B4-BD7D-63FC583A6C36}"/>
                </a:ext>
              </a:extLst>
            </p:cNvPr>
            <p:cNvPicPr>
              <a:picLocks noChangeAspect="1"/>
            </p:cNvPicPr>
            <p:nvPr/>
          </p:nvPicPr>
          <p:blipFill>
            <a:blip r:embed="rId5"/>
            <a:stretch>
              <a:fillRect/>
            </a:stretch>
          </p:blipFill>
          <p:spPr>
            <a:xfrm>
              <a:off x="6955507" y="1969920"/>
              <a:ext cx="445217" cy="469638"/>
            </a:xfrm>
            <a:prstGeom prst="rect">
              <a:avLst/>
            </a:prstGeom>
          </p:spPr>
        </p:pic>
      </p:grpSp>
      <p:sp>
        <p:nvSpPr>
          <p:cNvPr id="19" name="Our Mission Is To Help You Build a “Bullet-Proof Federal Retirement">
            <a:extLst>
              <a:ext uri="{FF2B5EF4-FFF2-40B4-BE49-F238E27FC236}">
                <a16:creationId xmlns:a16="http://schemas.microsoft.com/office/drawing/2014/main" id="{6F469052-3221-1AA3-8E32-2E1DCA90571E}"/>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table, sitting, person&#10;&#10;Description automatically generated">
            <a:extLst>
              <a:ext uri="{FF2B5EF4-FFF2-40B4-BE49-F238E27FC236}">
                <a16:creationId xmlns:a16="http://schemas.microsoft.com/office/drawing/2014/main" id="{323DF2F0-83C9-0552-F7FD-6EAAAB114C1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768096"/>
            <a:ext cx="9144000" cy="6089904"/>
          </a:xfrm>
          <a:prstGeom prst="rect">
            <a:avLst/>
          </a:prstGeom>
        </p:spPr>
      </p:pic>
      <p:sp>
        <p:nvSpPr>
          <p:cNvPr id="111" name="Text Placeholder 2"/>
          <p:cNvSpPr txBox="1">
            <a:spLocks noGrp="1"/>
          </p:cNvSpPr>
          <p:nvPr>
            <p:ph type="body" idx="1"/>
          </p:nvPr>
        </p:nvSpPr>
        <p:spPr>
          <a:xfrm>
            <a:off x="457200" y="1481137"/>
            <a:ext cx="8229600" cy="4525963"/>
          </a:xfrm>
          <a:prstGeom prst="rect">
            <a:avLst/>
          </a:prstGeom>
        </p:spPr>
        <p:txBody>
          <a:bodyPr>
            <a:normAutofit fontScale="62500" lnSpcReduction="20000"/>
          </a:bodyPr>
          <a:lstStyle/>
          <a:p>
            <a:pPr marL="0" indent="0" defTabSz="781260">
              <a:spcBef>
                <a:spcPts val="200"/>
              </a:spcBef>
              <a:buSzTx/>
              <a:buNone/>
              <a:defRPr sz="1200"/>
            </a:pPr>
            <a:endParaRPr lang="en-US" sz="1900" dirty="0"/>
          </a:p>
          <a:p>
            <a:pPr marL="105203" indent="0" defTabSz="878186">
              <a:spcBef>
                <a:spcPts val="200"/>
              </a:spcBef>
              <a:buNone/>
              <a:defRPr sz="1800"/>
            </a:pPr>
            <a:r>
              <a:rPr lang="en-US" sz="3200" dirty="0"/>
              <a:t>Provides lifetime income to surviving spouse in the event the federal employee passes away first in retirement.</a:t>
            </a:r>
          </a:p>
          <a:p>
            <a:pPr marL="909689" lvl="2" indent="-245462" defTabSz="878186">
              <a:spcBef>
                <a:spcPts val="200"/>
              </a:spcBef>
              <a:buFont typeface="Euphemia UCAS"/>
              <a:buChar char="}"/>
              <a:defRPr sz="1800"/>
            </a:pPr>
            <a:endParaRPr lang="en-US" sz="3200" dirty="0"/>
          </a:p>
          <a:p>
            <a:pPr marL="909689" lvl="2" indent="-245462" defTabSz="878186">
              <a:spcBef>
                <a:spcPts val="200"/>
              </a:spcBef>
              <a:buFont typeface="Euphemia UCAS"/>
              <a:buChar char="}"/>
              <a:defRPr sz="1800"/>
            </a:pPr>
            <a:r>
              <a:rPr lang="en-US" sz="3200" dirty="0"/>
              <a:t>CSRS – up to 55%</a:t>
            </a:r>
          </a:p>
          <a:p>
            <a:pPr marL="909689" lvl="2" indent="-245462" defTabSz="878186">
              <a:spcBef>
                <a:spcPts val="200"/>
              </a:spcBef>
              <a:buFont typeface="Euphemia UCAS"/>
              <a:buChar char="}"/>
              <a:defRPr sz="1800"/>
            </a:pPr>
            <a:r>
              <a:rPr lang="en-US" sz="3200" dirty="0"/>
              <a:t>FERS – 50% or 25%</a:t>
            </a:r>
          </a:p>
          <a:p>
            <a:pPr marL="0" indent="105199" defTabSz="878186">
              <a:spcBef>
                <a:spcPts val="200"/>
              </a:spcBef>
              <a:buNone/>
              <a:defRPr sz="1800"/>
            </a:pPr>
            <a:endParaRPr lang="en-US" sz="3200" dirty="0"/>
          </a:p>
          <a:p>
            <a:pPr marL="350665" indent="-245462" defTabSz="878186">
              <a:spcBef>
                <a:spcPts val="200"/>
              </a:spcBef>
              <a:buFont typeface="Euphemia UCAS"/>
              <a:buChar char="}"/>
              <a:defRPr sz="1800"/>
            </a:pPr>
            <a:r>
              <a:rPr lang="en-US" sz="3200" dirty="0"/>
              <a:t>Pay a premium and receive a reduced pension.</a:t>
            </a:r>
          </a:p>
          <a:p>
            <a:pPr marL="350665" indent="-245462" defTabSz="878186">
              <a:spcBef>
                <a:spcPts val="200"/>
              </a:spcBef>
              <a:buFont typeface="Euphemia UCAS"/>
              <a:buChar char="}"/>
              <a:defRPr sz="1800"/>
            </a:pPr>
            <a:endParaRPr lang="en-US" sz="3200" dirty="0"/>
          </a:p>
          <a:p>
            <a:pPr marL="350665" indent="-245462" defTabSz="878186">
              <a:spcBef>
                <a:spcPts val="200"/>
              </a:spcBef>
              <a:buFont typeface="Euphemia UCAS"/>
              <a:buChar char="}"/>
              <a:defRPr sz="1800"/>
            </a:pPr>
            <a:r>
              <a:rPr lang="en-US" sz="3200" dirty="0"/>
              <a:t>Pension Reductions:</a:t>
            </a:r>
          </a:p>
          <a:p>
            <a:pPr marL="909689" lvl="2" indent="-245462" defTabSz="878186">
              <a:spcBef>
                <a:spcPts val="200"/>
              </a:spcBef>
              <a:buFont typeface="Euphemia UCAS"/>
              <a:buChar char="}"/>
              <a:defRPr sz="1800"/>
            </a:pPr>
            <a:r>
              <a:rPr lang="en-US" sz="3200" dirty="0"/>
              <a:t>CSRS – approx. 10% of chosen Benefit Base</a:t>
            </a:r>
          </a:p>
          <a:p>
            <a:pPr marL="909689" lvl="2" indent="-245462" defTabSz="878186">
              <a:spcBef>
                <a:spcPts val="200"/>
              </a:spcBef>
              <a:buFont typeface="Euphemia UCAS"/>
              <a:buChar char="}"/>
              <a:defRPr sz="1800"/>
            </a:pPr>
            <a:r>
              <a:rPr lang="en-US" sz="3200" dirty="0"/>
              <a:t>FERS – 10% or 5%</a:t>
            </a:r>
          </a:p>
          <a:p>
            <a:pPr marL="350665" indent="-245462" defTabSz="878186">
              <a:spcBef>
                <a:spcPts val="200"/>
              </a:spcBef>
              <a:buFont typeface="Euphemia UCAS"/>
              <a:buChar char="}"/>
              <a:defRPr sz="1800"/>
            </a:pPr>
            <a:endParaRPr lang="en-US" sz="3200" dirty="0"/>
          </a:p>
          <a:p>
            <a:pPr marL="350665" indent="-245462" defTabSz="878186">
              <a:spcBef>
                <a:spcPts val="200"/>
              </a:spcBef>
              <a:buFont typeface="Euphemia UCAS"/>
              <a:buChar char="}"/>
              <a:defRPr sz="1800"/>
            </a:pPr>
            <a:r>
              <a:rPr lang="en-US" sz="3200" dirty="0"/>
              <a:t>Lack of options in retirement &amp; death</a:t>
            </a:r>
          </a:p>
          <a:p>
            <a:pPr marL="350665" indent="-245462" defTabSz="878186">
              <a:spcBef>
                <a:spcPts val="200"/>
              </a:spcBef>
              <a:buFont typeface="Euphemia UCAS"/>
              <a:buChar char="}"/>
              <a:defRPr sz="1800"/>
            </a:pPr>
            <a:endParaRPr lang="en-US" sz="3200" dirty="0"/>
          </a:p>
          <a:p>
            <a:pPr marL="350665" indent="-245462" defTabSz="878186">
              <a:spcBef>
                <a:spcPts val="200"/>
              </a:spcBef>
              <a:buFont typeface="Euphemia UCAS"/>
              <a:buChar char="}"/>
              <a:defRPr sz="1800"/>
            </a:pPr>
            <a:r>
              <a:rPr lang="en-US" sz="3200" dirty="0"/>
              <a:t>FEHB are attached the SBP program</a:t>
            </a:r>
          </a:p>
        </p:txBody>
      </p:sp>
      <p:sp>
        <p:nvSpPr>
          <p:cNvPr id="11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pic>
        <p:nvPicPr>
          <p:cNvPr id="3" name="Picture 2" descr="Logo&#10;&#10;Description automatically generated with low confidence">
            <a:extLst>
              <a:ext uri="{FF2B5EF4-FFF2-40B4-BE49-F238E27FC236}">
                <a16:creationId xmlns:a16="http://schemas.microsoft.com/office/drawing/2014/main" id="{B5BB3208-4EFF-2CE5-8C83-71D62AD2B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pic>
        <p:nvPicPr>
          <p:cNvPr id="4" name="Picture 3">
            <a:extLst>
              <a:ext uri="{FF2B5EF4-FFF2-40B4-BE49-F238E27FC236}">
                <a16:creationId xmlns:a16="http://schemas.microsoft.com/office/drawing/2014/main" id="{0D65365E-D8D7-29AB-805A-FA5E51E3CD7F}"/>
              </a:ext>
            </a:extLst>
          </p:cNvPr>
          <p:cNvPicPr>
            <a:picLocks noChangeAspect="1"/>
          </p:cNvPicPr>
          <p:nvPr/>
        </p:nvPicPr>
        <p:blipFill>
          <a:blip r:embed="rId4"/>
          <a:stretch>
            <a:fillRect/>
          </a:stretch>
        </p:blipFill>
        <p:spPr>
          <a:xfrm>
            <a:off x="0" y="13915"/>
            <a:ext cx="9144000" cy="1362388"/>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5" name="Title 6">
            <a:extLst>
              <a:ext uri="{FF2B5EF4-FFF2-40B4-BE49-F238E27FC236}">
                <a16:creationId xmlns:a16="http://schemas.microsoft.com/office/drawing/2014/main" id="{FC6AD14E-6367-7A8B-23F8-0E2F8F75B6F2}"/>
              </a:ext>
            </a:extLst>
          </p:cNvPr>
          <p:cNvSpPr txBox="1">
            <a:spLocks/>
          </p:cNvSpPr>
          <p:nvPr/>
        </p:nvSpPr>
        <p:spPr>
          <a:xfrm>
            <a:off x="457200" y="313160"/>
            <a:ext cx="8058839" cy="843287"/>
          </a:xfrm>
          <a:prstGeom prst="rect">
            <a:avLst/>
          </a:prstGeom>
        </p:spPr>
        <p:txBody>
          <a:bodyPr anchor="ct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defTabSz="765349">
              <a:lnSpc>
                <a:spcPct val="90000"/>
              </a:lnSpc>
              <a:spcBef>
                <a:spcPts val="200"/>
              </a:spcBef>
              <a:buNone/>
              <a:defRPr sz="1800"/>
            </a:pPr>
            <a:r>
              <a:rPr lang="en-US" sz="2800" dirty="0">
                <a:solidFill>
                  <a:schemeClr val="bg1"/>
                </a:solidFill>
                <a:latin typeface="Segoe UI Light" panose="020B0502040204020203" pitchFamily="34" charset="0"/>
                <a:cs typeface="Segoe UI Light" panose="020B0502040204020203" pitchFamily="34" charset="0"/>
              </a:rPr>
              <a:t>Survivor Benefits Plan (SBP) Overview</a:t>
            </a:r>
          </a:p>
        </p:txBody>
      </p:sp>
      <p:sp>
        <p:nvSpPr>
          <p:cNvPr id="9" name="Our Mission Is To Help You Build a “Bullet-Proof Federal Retirement">
            <a:extLst>
              <a:ext uri="{FF2B5EF4-FFF2-40B4-BE49-F238E27FC236}">
                <a16:creationId xmlns:a16="http://schemas.microsoft.com/office/drawing/2014/main" id="{A02EFB16-DC2C-2860-84D2-5803022E134D}"/>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5194543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on a couch&#10;&#10;Description automatically generated with medium confidence">
            <a:extLst>
              <a:ext uri="{FF2B5EF4-FFF2-40B4-BE49-F238E27FC236}">
                <a16:creationId xmlns:a16="http://schemas.microsoft.com/office/drawing/2014/main" id="{491B1148-5B68-B5A9-22EF-03D7623E83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00" r="46160"/>
          <a:stretch/>
        </p:blipFill>
        <p:spPr>
          <a:xfrm>
            <a:off x="5082988" y="1376303"/>
            <a:ext cx="4061011" cy="5481697"/>
          </a:xfrm>
          <a:prstGeom prst="rect">
            <a:avLst/>
          </a:prstGeom>
        </p:spPr>
      </p:pic>
      <p:sp>
        <p:nvSpPr>
          <p:cNvPr id="137" name="Slide Number Placeholder 1"/>
          <p:cNvSpPr txBox="1">
            <a:spLocks noGrp="1"/>
          </p:cNvSpPr>
          <p:nvPr>
            <p:ph type="sldNum" sz="quarter" idx="2"/>
          </p:nvPr>
        </p:nvSpPr>
        <p:spPr/>
        <p:txBody>
          <a:bodyPr/>
          <a:lstStyle/>
          <a:p>
            <a:fld id="{86CB4B4D-7CA3-9044-876B-883B54F8677D}" type="slidenum">
              <a:rPr lang="en-US"/>
              <a:pPr/>
              <a:t>14</a:t>
            </a:fld>
            <a:endParaRPr lang="en-US"/>
          </a:p>
        </p:txBody>
      </p:sp>
      <p:pic>
        <p:nvPicPr>
          <p:cNvPr id="2" name="Picture 1">
            <a:extLst>
              <a:ext uri="{FF2B5EF4-FFF2-40B4-BE49-F238E27FC236}">
                <a16:creationId xmlns:a16="http://schemas.microsoft.com/office/drawing/2014/main" id="{580E3EAD-46EC-5425-28B7-645A1E78AF67}"/>
              </a:ext>
            </a:extLst>
          </p:cNvPr>
          <p:cNvPicPr>
            <a:picLocks noChangeAspect="1"/>
          </p:cNvPicPr>
          <p:nvPr/>
        </p:nvPicPr>
        <p:blipFill>
          <a:blip r:embed="rId3"/>
          <a:stretch>
            <a:fillRect/>
          </a:stretch>
        </p:blipFill>
        <p:spPr>
          <a:xfrm>
            <a:off x="0" y="13915"/>
            <a:ext cx="9144000" cy="1362388"/>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3" name="Title 6">
            <a:extLst>
              <a:ext uri="{FF2B5EF4-FFF2-40B4-BE49-F238E27FC236}">
                <a16:creationId xmlns:a16="http://schemas.microsoft.com/office/drawing/2014/main" id="{F5515E99-0895-F0E0-FF8F-CC83BBC1199C}"/>
              </a:ext>
            </a:extLst>
          </p:cNvPr>
          <p:cNvSpPr txBox="1">
            <a:spLocks/>
          </p:cNvSpPr>
          <p:nvPr/>
        </p:nvSpPr>
        <p:spPr>
          <a:xfrm>
            <a:off x="457200" y="313160"/>
            <a:ext cx="8058839" cy="843287"/>
          </a:xfrm>
          <a:prstGeom prst="rect">
            <a:avLst/>
          </a:prstGeom>
        </p:spPr>
        <p:txBody>
          <a:bodyPr anchor="ct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defTabSz="765349">
              <a:lnSpc>
                <a:spcPct val="90000"/>
              </a:lnSpc>
              <a:spcBef>
                <a:spcPts val="200"/>
              </a:spcBef>
              <a:buNone/>
              <a:defRPr sz="1800"/>
            </a:pPr>
            <a:r>
              <a:rPr lang="en-US" sz="2800" dirty="0">
                <a:solidFill>
                  <a:schemeClr val="bg1"/>
                </a:solidFill>
                <a:latin typeface="Segoe UI" panose="020B0502040204020203" pitchFamily="34" charset="0"/>
                <a:cs typeface="Segoe UI" panose="020B0502040204020203" pitchFamily="34" charset="0"/>
              </a:rPr>
              <a:t>Social Security</a:t>
            </a:r>
          </a:p>
          <a:p>
            <a:pPr marL="91683" indent="0" defTabSz="765349">
              <a:lnSpc>
                <a:spcPct val="90000"/>
              </a:lnSpc>
              <a:spcBef>
                <a:spcPts val="200"/>
              </a:spcBef>
              <a:buNone/>
              <a:defRPr sz="1800"/>
            </a:pPr>
            <a:r>
              <a:rPr lang="en-US" sz="2800" dirty="0">
                <a:solidFill>
                  <a:schemeClr val="bg1"/>
                </a:solidFill>
                <a:latin typeface="Segoe UI Light" panose="020B0502040204020203" pitchFamily="34" charset="0"/>
                <a:cs typeface="Segoe UI Light" panose="020B0502040204020203" pitchFamily="34" charset="0"/>
              </a:rPr>
              <a:t>Income Based Reductions</a:t>
            </a:r>
          </a:p>
        </p:txBody>
      </p:sp>
      <p:sp>
        <p:nvSpPr>
          <p:cNvPr id="5" name="TextBox 4">
            <a:extLst>
              <a:ext uri="{FF2B5EF4-FFF2-40B4-BE49-F238E27FC236}">
                <a16:creationId xmlns:a16="http://schemas.microsoft.com/office/drawing/2014/main" id="{EEACA4B1-180A-0232-CEE3-B7F5CCAE1AB6}"/>
              </a:ext>
            </a:extLst>
          </p:cNvPr>
          <p:cNvSpPr txBox="1"/>
          <p:nvPr/>
        </p:nvSpPr>
        <p:spPr>
          <a:xfrm>
            <a:off x="591671" y="1889312"/>
            <a:ext cx="4161864" cy="41349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0" indent="0">
              <a:lnSpc>
                <a:spcPct val="80000"/>
              </a:lnSpc>
              <a:spcAft>
                <a:spcPts val="1200"/>
              </a:spcAft>
              <a:buSzTx/>
              <a:buNone/>
              <a:defRPr sz="2000">
                <a:latin typeface="Bell MT"/>
                <a:ea typeface="Bell MT"/>
                <a:cs typeface="Bell MT"/>
                <a:sym typeface="Bell MT"/>
              </a:defRPr>
            </a:pPr>
            <a:r>
              <a:rPr lang="en-US" sz="1600" dirty="0">
                <a:latin typeface="Segoe UI Semilight" panose="020B0402040204020203" pitchFamily="34" charset="0"/>
                <a:cs typeface="Segoe UI Semilight" panose="020B0402040204020203" pitchFamily="34" charset="0"/>
              </a:rPr>
              <a:t>If you have not reached your “Social Security Full Retirement Age” (65, 66 or 67) and start collecting, for every $2.00 you earn above </a:t>
            </a:r>
            <a:r>
              <a:rPr lang="en-US" sz="1600" dirty="0">
                <a:latin typeface="Segoe UI" panose="020B0502040204020203" pitchFamily="34" charset="0"/>
                <a:cs typeface="Segoe UI" panose="020B0502040204020203" pitchFamily="34" charset="0"/>
              </a:rPr>
              <a:t>$22,320 </a:t>
            </a:r>
            <a:r>
              <a:rPr lang="en-US" sz="1600" dirty="0">
                <a:latin typeface="Segoe UI Semilight" panose="020B0402040204020203" pitchFamily="34" charset="0"/>
                <a:cs typeface="Segoe UI Semilight" panose="020B0402040204020203" pitchFamily="34" charset="0"/>
              </a:rPr>
              <a:t>your benefit will be reduced by $1.00. </a:t>
            </a:r>
            <a:r>
              <a:rPr lang="en-US" sz="1600" dirty="0">
                <a:latin typeface="Segoe UI" panose="020B0502040204020203" pitchFamily="34" charset="0"/>
                <a:cs typeface="Segoe UI" panose="020B0502040204020203" pitchFamily="34" charset="0"/>
              </a:rPr>
              <a:t>Your pension income is not included-only Wages &amp; Business income.</a:t>
            </a:r>
            <a:r>
              <a:rPr lang="en-US" sz="1600" dirty="0">
                <a:latin typeface="Segoe UI Semilight" panose="020B0402040204020203" pitchFamily="34" charset="0"/>
                <a:cs typeface="Segoe UI Semilight" panose="020B0402040204020203" pitchFamily="34" charset="0"/>
              </a:rPr>
              <a:t> </a:t>
            </a:r>
          </a:p>
          <a:p>
            <a:pPr marL="0" indent="0">
              <a:lnSpc>
                <a:spcPct val="80000"/>
              </a:lnSpc>
              <a:spcAft>
                <a:spcPts val="1200"/>
              </a:spcAft>
              <a:buSzTx/>
              <a:buNone/>
              <a:defRPr sz="2000">
                <a:latin typeface="Bell MT"/>
                <a:ea typeface="Bell MT"/>
                <a:cs typeface="Bell MT"/>
                <a:sym typeface="Bell MT"/>
              </a:defRPr>
            </a:pPr>
            <a:r>
              <a:rPr lang="en-US" sz="1600" dirty="0">
                <a:latin typeface="Segoe UI Semilight" panose="020B0402040204020203" pitchFamily="34" charset="0"/>
                <a:cs typeface="Segoe UI Semilight" panose="020B0402040204020203" pitchFamily="34" charset="0"/>
              </a:rPr>
              <a:t>This Income Based Reduction also applies to the FERS Special Supplement. </a:t>
            </a:r>
          </a:p>
          <a:p>
            <a:pPr marL="0" indent="0">
              <a:lnSpc>
                <a:spcPct val="80000"/>
              </a:lnSpc>
              <a:spcAft>
                <a:spcPts val="1200"/>
              </a:spcAft>
              <a:buSzTx/>
              <a:buNone/>
              <a:defRPr sz="2000">
                <a:latin typeface="Bell MT"/>
                <a:ea typeface="Bell MT"/>
                <a:cs typeface="Bell MT"/>
                <a:sym typeface="Bell MT"/>
              </a:defRPr>
            </a:pPr>
            <a:r>
              <a:rPr lang="en-US" sz="1600" dirty="0">
                <a:latin typeface="Segoe UI Semilight" panose="020B0402040204020203" pitchFamily="34" charset="0"/>
                <a:cs typeface="Segoe UI Semilight" panose="020B0402040204020203" pitchFamily="34" charset="0"/>
              </a:rPr>
              <a:t>Once you achieve your “Social Security Full Retirement Age”, there are no reductions, regardless of your income. </a:t>
            </a:r>
          </a:p>
          <a:p>
            <a:pPr marL="0" indent="0">
              <a:lnSpc>
                <a:spcPct val="80000"/>
              </a:lnSpc>
              <a:spcAft>
                <a:spcPts val="1200"/>
              </a:spcAft>
              <a:buSzTx/>
              <a:buNone/>
              <a:defRPr sz="2000">
                <a:latin typeface="Bell MT"/>
                <a:ea typeface="Bell MT"/>
                <a:cs typeface="Bell MT"/>
                <a:sym typeface="Bell MT"/>
              </a:defRPr>
            </a:pPr>
            <a:r>
              <a:rPr lang="en-US" sz="1600" dirty="0">
                <a:latin typeface="Segoe UI Semilight" panose="020B0402040204020203" pitchFamily="34" charset="0"/>
                <a:cs typeface="Segoe UI Semilight" panose="020B0402040204020203" pitchFamily="34" charset="0"/>
              </a:rPr>
              <a:t>In the year you reach your “Social Security Full Retirement Age”, you can earn $59,,520 without any reduction of benefits. For every $3.00 over that amount, your benefit will be reduced by $1.00.</a:t>
            </a:r>
          </a:p>
        </p:txBody>
      </p:sp>
      <p:sp>
        <p:nvSpPr>
          <p:cNvPr id="8" name="Slide Number Placeholder 1">
            <a:extLst>
              <a:ext uri="{FF2B5EF4-FFF2-40B4-BE49-F238E27FC236}">
                <a16:creationId xmlns:a16="http://schemas.microsoft.com/office/drawing/2014/main" id="{44E2113B-411B-9B7C-2FB0-9B3B03792EE9}"/>
              </a:ext>
            </a:extLst>
          </p:cNvPr>
          <p:cNvSpPr txBox="1">
            <a:spLocks/>
          </p:cNvSpPr>
          <p:nvPr/>
        </p:nvSpPr>
        <p:spPr>
          <a:xfrm>
            <a:off x="8757988" y="6527646"/>
            <a:ext cx="255836" cy="246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US" smtClean="0">
                <a:solidFill>
                  <a:schemeClr val="bg1"/>
                </a:solidFill>
              </a:rPr>
              <a:pPr/>
              <a:t>14</a:t>
            </a:fld>
            <a:endParaRPr lang="en-US" dirty="0">
              <a:solidFill>
                <a:schemeClr val="bg1"/>
              </a:solidFill>
            </a:endParaRPr>
          </a:p>
        </p:txBody>
      </p:sp>
      <p:sp>
        <p:nvSpPr>
          <p:cNvPr id="10" name="Our Mission Is To Help You Build a “Bullet-Proof Federal Retirement">
            <a:extLst>
              <a:ext uri="{FF2B5EF4-FFF2-40B4-BE49-F238E27FC236}">
                <a16:creationId xmlns:a16="http://schemas.microsoft.com/office/drawing/2014/main" id="{5D5656EF-A767-1B45-B538-1A2B0683965C}"/>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C4E360-E825-28C1-EC0B-90F6A050A002}"/>
              </a:ext>
            </a:extLst>
          </p:cNvPr>
          <p:cNvPicPr>
            <a:picLocks noChangeAspect="1"/>
          </p:cNvPicPr>
          <p:nvPr/>
        </p:nvPicPr>
        <p:blipFill rotWithShape="1">
          <a:blip r:embed="rId2">
            <a:extLst>
              <a:ext uri="{28A0092B-C50C-407E-A947-70E740481C1C}">
                <a14:useLocalDpi xmlns:a14="http://schemas.microsoft.com/office/drawing/2010/main" val="0"/>
              </a:ext>
            </a:extLst>
          </a:blip>
          <a:srcRect r="45085"/>
          <a:stretch/>
        </p:blipFill>
        <p:spPr>
          <a:xfrm flipH="1">
            <a:off x="4571999" y="1290918"/>
            <a:ext cx="4572000" cy="5553167"/>
          </a:xfrm>
          <a:prstGeom prst="rect">
            <a:avLst/>
          </a:prstGeom>
        </p:spPr>
      </p:pic>
      <p:sp>
        <p:nvSpPr>
          <p:cNvPr id="142"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pic>
        <p:nvPicPr>
          <p:cNvPr id="3" name="Picture 2" descr="Logo&#10;&#10;Description automatically generated with low confidence">
            <a:extLst>
              <a:ext uri="{FF2B5EF4-FFF2-40B4-BE49-F238E27FC236}">
                <a16:creationId xmlns:a16="http://schemas.microsoft.com/office/drawing/2014/main" id="{C145B479-B293-FDED-ADF7-BAB39BCDAD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pic>
        <p:nvPicPr>
          <p:cNvPr id="4" name="Picture 3">
            <a:extLst>
              <a:ext uri="{FF2B5EF4-FFF2-40B4-BE49-F238E27FC236}">
                <a16:creationId xmlns:a16="http://schemas.microsoft.com/office/drawing/2014/main" id="{8077374D-221E-65D8-C685-797800FFFEED}"/>
              </a:ext>
            </a:extLst>
          </p:cNvPr>
          <p:cNvPicPr>
            <a:picLocks noChangeAspect="1"/>
          </p:cNvPicPr>
          <p:nvPr/>
        </p:nvPicPr>
        <p:blipFill>
          <a:blip r:embed="rId4"/>
          <a:stretch>
            <a:fillRect/>
          </a:stretch>
        </p:blipFill>
        <p:spPr>
          <a:xfrm>
            <a:off x="0" y="13915"/>
            <a:ext cx="9144000" cy="1362388"/>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5" name="Title 6">
            <a:extLst>
              <a:ext uri="{FF2B5EF4-FFF2-40B4-BE49-F238E27FC236}">
                <a16:creationId xmlns:a16="http://schemas.microsoft.com/office/drawing/2014/main" id="{6259BA0A-E12E-C9BC-9091-29AF5F826AD5}"/>
              </a:ext>
            </a:extLst>
          </p:cNvPr>
          <p:cNvSpPr txBox="1">
            <a:spLocks/>
          </p:cNvSpPr>
          <p:nvPr/>
        </p:nvSpPr>
        <p:spPr>
          <a:xfrm>
            <a:off x="457200" y="313160"/>
            <a:ext cx="8058839" cy="843287"/>
          </a:xfrm>
          <a:prstGeom prst="rect">
            <a:avLst/>
          </a:prstGeom>
        </p:spPr>
        <p:txBody>
          <a:bodyPr anchor="ct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defTabSz="765349">
              <a:lnSpc>
                <a:spcPct val="90000"/>
              </a:lnSpc>
              <a:spcBef>
                <a:spcPts val="200"/>
              </a:spcBef>
              <a:buNone/>
              <a:defRPr sz="1800"/>
            </a:pPr>
            <a:r>
              <a:rPr lang="en-US" sz="2800" dirty="0">
                <a:solidFill>
                  <a:schemeClr val="bg1"/>
                </a:solidFill>
                <a:latin typeface="Segoe UI" panose="020B0502040204020203" pitchFamily="34" charset="0"/>
                <a:cs typeface="Segoe UI" panose="020B0502040204020203" pitchFamily="34" charset="0"/>
              </a:rPr>
              <a:t>Social Security</a:t>
            </a:r>
          </a:p>
          <a:p>
            <a:pPr marL="91683" indent="0" defTabSz="765349">
              <a:lnSpc>
                <a:spcPct val="90000"/>
              </a:lnSpc>
              <a:spcBef>
                <a:spcPts val="200"/>
              </a:spcBef>
              <a:buNone/>
              <a:defRPr sz="1800"/>
            </a:pPr>
            <a:r>
              <a:rPr lang="en-US" sz="2800" dirty="0">
                <a:solidFill>
                  <a:schemeClr val="bg1"/>
                </a:solidFill>
                <a:latin typeface="Segoe UI Light" panose="020B0502040204020203" pitchFamily="34" charset="0"/>
                <a:cs typeface="Segoe UI Light" panose="020B0502040204020203" pitchFamily="34" charset="0"/>
              </a:rPr>
              <a:t>Age Based Reductions/Increases</a:t>
            </a:r>
          </a:p>
        </p:txBody>
      </p:sp>
      <p:sp>
        <p:nvSpPr>
          <p:cNvPr id="13" name="Rectangle 12">
            <a:extLst>
              <a:ext uri="{FF2B5EF4-FFF2-40B4-BE49-F238E27FC236}">
                <a16:creationId xmlns:a16="http://schemas.microsoft.com/office/drawing/2014/main" id="{EBFDBF28-4B17-1ACD-6B4A-7D421166F6AF}"/>
              </a:ext>
            </a:extLst>
          </p:cNvPr>
          <p:cNvSpPr/>
          <p:nvPr/>
        </p:nvSpPr>
        <p:spPr>
          <a:xfrm>
            <a:off x="4571998" y="1376302"/>
            <a:ext cx="4572002" cy="5481697"/>
          </a:xfrm>
          <a:prstGeom prst="rect">
            <a:avLst/>
          </a:prstGeom>
          <a:gradFill flip="none" rotWithShape="1">
            <a:gsLst>
              <a:gs pos="11000">
                <a:schemeClr val="accent1">
                  <a:lumMod val="5000"/>
                  <a:lumOff val="95000"/>
                  <a:alpha val="90625"/>
                </a:schemeClr>
              </a:gs>
              <a:gs pos="99000">
                <a:schemeClr val="accent1">
                  <a:lumMod val="30000"/>
                  <a:lumOff val="70000"/>
                  <a:alpha val="0"/>
                </a:schemeClr>
              </a:gs>
            </a:gsLst>
            <a:lin ang="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TextBox 5">
            <a:extLst>
              <a:ext uri="{FF2B5EF4-FFF2-40B4-BE49-F238E27FC236}">
                <a16:creationId xmlns:a16="http://schemas.microsoft.com/office/drawing/2014/main" id="{3513C94B-A49D-8140-9899-F705684A0A3E}"/>
              </a:ext>
            </a:extLst>
          </p:cNvPr>
          <p:cNvSpPr txBox="1"/>
          <p:nvPr/>
        </p:nvSpPr>
        <p:spPr>
          <a:xfrm>
            <a:off x="591671" y="1889312"/>
            <a:ext cx="3812241" cy="41349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a:lnSpc>
                <a:spcPct val="80000"/>
              </a:lnSpc>
              <a:spcAft>
                <a:spcPts val="1200"/>
              </a:spcAft>
              <a:buSzTx/>
              <a:buNone/>
              <a:defRPr sz="2000">
                <a:latin typeface="Times New Roman"/>
                <a:ea typeface="Times New Roman"/>
                <a:cs typeface="Times New Roman"/>
                <a:sym typeface="Times New Roman"/>
              </a:defRPr>
            </a:pPr>
            <a:r>
              <a:rPr lang="en-US" sz="1600" dirty="0">
                <a:latin typeface="Segoe UI Semilight" panose="020B0402040204020203" pitchFamily="34" charset="0"/>
                <a:cs typeface="Segoe UI Semilight" panose="020B0402040204020203" pitchFamily="34" charset="0"/>
              </a:rPr>
              <a:t>If you </a:t>
            </a:r>
            <a:r>
              <a:rPr lang="en-US" sz="1600" dirty="0">
                <a:latin typeface="Segoe UI Semilight" panose="020B0402040204020203" pitchFamily="34" charset="0"/>
                <a:cs typeface="Segoe UI Semilight" panose="020B0402040204020203" pitchFamily="34" charset="0"/>
                <a:sym typeface="Calibri"/>
              </a:rPr>
              <a:t>start collecting Social Security before your “Social Security Full Retirement Age” (65, 66 or 67), your payments will reduced by 6.25% for every year earlier that you start to collect. </a:t>
            </a:r>
          </a:p>
          <a:p>
            <a:pPr>
              <a:lnSpc>
                <a:spcPct val="80000"/>
              </a:lnSpc>
              <a:spcAft>
                <a:spcPts val="1200"/>
              </a:spcAft>
              <a:buSzTx/>
              <a:buNone/>
              <a:defRPr sz="2000">
                <a:latin typeface="Times New Roman"/>
                <a:ea typeface="Times New Roman"/>
                <a:cs typeface="Times New Roman"/>
                <a:sym typeface="Times New Roman"/>
              </a:defRPr>
            </a:pPr>
            <a:r>
              <a:rPr lang="en-US" sz="1600" i="1" dirty="0">
                <a:latin typeface="Segoe UI Semilight" panose="020B0402040204020203" pitchFamily="34" charset="0"/>
                <a:cs typeface="Segoe UI Semilight" panose="020B0402040204020203" pitchFamily="34" charset="0"/>
                <a:sym typeface="Calibri"/>
              </a:rPr>
              <a:t>Example: Assuming your Social Security FRA is age 66, collecting at age 62 causes a permanent 25% reduction (6.25% x the four years until your FRA). If you started collecting at Age 64=12.5% reduction.</a:t>
            </a:r>
          </a:p>
          <a:p>
            <a:pPr>
              <a:lnSpc>
                <a:spcPct val="80000"/>
              </a:lnSpc>
              <a:spcAft>
                <a:spcPts val="1200"/>
              </a:spcAft>
              <a:buSzTx/>
              <a:buNone/>
              <a:defRPr sz="2000">
                <a:latin typeface="Times New Roman"/>
                <a:ea typeface="Times New Roman"/>
                <a:cs typeface="Times New Roman"/>
                <a:sym typeface="Times New Roman"/>
              </a:defRPr>
            </a:pPr>
            <a:r>
              <a:rPr lang="en-US" sz="1600" b="1" dirty="0">
                <a:latin typeface="Segoe UI" panose="020B0502040204020203" pitchFamily="34" charset="0"/>
                <a:cs typeface="Segoe UI" panose="020B0502040204020203" pitchFamily="34" charset="0"/>
                <a:sym typeface="Calibri"/>
              </a:rPr>
              <a:t>This is a permanent reduction!</a:t>
            </a:r>
          </a:p>
          <a:p>
            <a:pPr>
              <a:lnSpc>
                <a:spcPct val="80000"/>
              </a:lnSpc>
              <a:spcAft>
                <a:spcPts val="1200"/>
              </a:spcAft>
              <a:buSzTx/>
              <a:buNone/>
              <a:defRPr sz="2000">
                <a:latin typeface="Times New Roman"/>
                <a:ea typeface="Times New Roman"/>
                <a:cs typeface="Times New Roman"/>
                <a:sym typeface="Times New Roman"/>
              </a:defRPr>
            </a:pPr>
            <a:r>
              <a:rPr lang="en-US" sz="1600" dirty="0">
                <a:latin typeface="Segoe UI Semilight" panose="020B0402040204020203" pitchFamily="34" charset="0"/>
                <a:cs typeface="Segoe UI Semilight" panose="020B0402040204020203" pitchFamily="34" charset="0"/>
                <a:sym typeface="Calibri"/>
              </a:rPr>
              <a:t>If you retire &amp; start collecting  at age 70, your payments will be 32.5% more than if you retired &amp; collected at your FRA, again assuming your Social Security FRA is 66. </a:t>
            </a:r>
          </a:p>
          <a:p>
            <a:pPr>
              <a:lnSpc>
                <a:spcPct val="80000"/>
              </a:lnSpc>
              <a:spcAft>
                <a:spcPts val="1200"/>
              </a:spcAft>
              <a:buSzTx/>
              <a:buNone/>
              <a:defRPr sz="2000">
                <a:latin typeface="Times New Roman"/>
                <a:ea typeface="Times New Roman"/>
                <a:cs typeface="Times New Roman"/>
                <a:sym typeface="Times New Roman"/>
              </a:defRPr>
            </a:pPr>
            <a:r>
              <a:rPr lang="en-US" sz="1600" dirty="0">
                <a:latin typeface="Segoe UI Semilight" panose="020B0402040204020203" pitchFamily="34" charset="0"/>
                <a:cs typeface="Segoe UI Semilight" panose="020B0402040204020203" pitchFamily="34" charset="0"/>
                <a:sym typeface="Calibri"/>
              </a:rPr>
              <a:t>Age 78 1/2 is your “Break Even</a:t>
            </a:r>
            <a:r>
              <a:rPr lang="en-US" sz="1600" dirty="0">
                <a:latin typeface="Segoe UI Semilight" panose="020B0402040204020203" pitchFamily="34" charset="0"/>
                <a:cs typeface="Segoe UI Semilight" panose="020B0402040204020203" pitchFamily="34" charset="0"/>
              </a:rPr>
              <a:t>” Point if you wait until your FRA.</a:t>
            </a:r>
          </a:p>
        </p:txBody>
      </p:sp>
      <p:sp>
        <p:nvSpPr>
          <p:cNvPr id="2" name="Our Mission Is To Help You Build a “Bullet-Proof Federal Retirement">
            <a:extLst>
              <a:ext uri="{FF2B5EF4-FFF2-40B4-BE49-F238E27FC236}">
                <a16:creationId xmlns:a16="http://schemas.microsoft.com/office/drawing/2014/main" id="{AFCFB154-607A-DEAC-41C1-84892FD23283}"/>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79B8B-69DE-292B-29D8-45A9388A4E9D}"/>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451A872-779B-D4F3-D6BC-86D23D2BD453}"/>
              </a:ext>
            </a:extLst>
          </p:cNvPr>
          <p:cNvPicPr>
            <a:picLocks noChangeAspect="1"/>
          </p:cNvPicPr>
          <p:nvPr/>
        </p:nvPicPr>
        <p:blipFill rotWithShape="1">
          <a:blip r:embed="rId2">
            <a:extLst>
              <a:ext uri="{28A0092B-C50C-407E-A947-70E740481C1C}">
                <a14:useLocalDpi xmlns:a14="http://schemas.microsoft.com/office/drawing/2010/main" val="0"/>
              </a:ext>
            </a:extLst>
          </a:blip>
          <a:srcRect r="45085"/>
          <a:stretch/>
        </p:blipFill>
        <p:spPr>
          <a:xfrm flipH="1">
            <a:off x="4571999" y="1290918"/>
            <a:ext cx="4572000" cy="5553167"/>
          </a:xfrm>
          <a:prstGeom prst="rect">
            <a:avLst/>
          </a:prstGeom>
        </p:spPr>
      </p:pic>
      <p:sp>
        <p:nvSpPr>
          <p:cNvPr id="142" name="Slide Number Placeholder 1">
            <a:extLst>
              <a:ext uri="{FF2B5EF4-FFF2-40B4-BE49-F238E27FC236}">
                <a16:creationId xmlns:a16="http://schemas.microsoft.com/office/drawing/2014/main" id="{EFE90015-24AA-588E-70F9-2887A2F7E8B3}"/>
              </a:ext>
            </a:extLst>
          </p:cNvPr>
          <p:cNvSpPr txBox="1">
            <a:spLocks noGrp="1"/>
          </p:cNvSpPr>
          <p:nvPr>
            <p:ph type="sldNum" sz="quarter" idx="4294967295"/>
          </p:nvPr>
        </p:nvSpPr>
        <p:spPr>
          <a:xfrm>
            <a:off x="8761727" y="6522535"/>
            <a:ext cx="25209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p:pic>
        <p:nvPicPr>
          <p:cNvPr id="3" name="Picture 2" descr="Logo&#10;&#10;Description automatically generated with low confidence">
            <a:extLst>
              <a:ext uri="{FF2B5EF4-FFF2-40B4-BE49-F238E27FC236}">
                <a16:creationId xmlns:a16="http://schemas.microsoft.com/office/drawing/2014/main" id="{F1C53EA5-69F4-BC82-6831-BF05EC210D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pic>
        <p:nvPicPr>
          <p:cNvPr id="4" name="Picture 3">
            <a:extLst>
              <a:ext uri="{FF2B5EF4-FFF2-40B4-BE49-F238E27FC236}">
                <a16:creationId xmlns:a16="http://schemas.microsoft.com/office/drawing/2014/main" id="{AF08129E-6C94-B088-D2AD-0FE1DAF6E440}"/>
              </a:ext>
            </a:extLst>
          </p:cNvPr>
          <p:cNvPicPr>
            <a:picLocks noChangeAspect="1"/>
          </p:cNvPicPr>
          <p:nvPr/>
        </p:nvPicPr>
        <p:blipFill>
          <a:blip r:embed="rId4"/>
          <a:stretch>
            <a:fillRect/>
          </a:stretch>
        </p:blipFill>
        <p:spPr>
          <a:xfrm>
            <a:off x="0" y="13915"/>
            <a:ext cx="9144000" cy="1362388"/>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5" name="Title 6">
            <a:extLst>
              <a:ext uri="{FF2B5EF4-FFF2-40B4-BE49-F238E27FC236}">
                <a16:creationId xmlns:a16="http://schemas.microsoft.com/office/drawing/2014/main" id="{A03F4B63-9C57-C25B-DF87-93247E5EC5B0}"/>
              </a:ext>
            </a:extLst>
          </p:cNvPr>
          <p:cNvSpPr txBox="1">
            <a:spLocks/>
          </p:cNvSpPr>
          <p:nvPr/>
        </p:nvSpPr>
        <p:spPr>
          <a:xfrm>
            <a:off x="457200" y="313160"/>
            <a:ext cx="8058839" cy="843287"/>
          </a:xfrm>
          <a:prstGeom prst="rect">
            <a:avLst/>
          </a:prstGeom>
        </p:spPr>
        <p:txBody>
          <a:bodyPr anchor="ct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defTabSz="765349">
              <a:lnSpc>
                <a:spcPct val="90000"/>
              </a:lnSpc>
              <a:spcBef>
                <a:spcPts val="200"/>
              </a:spcBef>
              <a:buNone/>
              <a:defRPr sz="1800"/>
            </a:pPr>
            <a:r>
              <a:rPr lang="en-US" sz="2800" dirty="0">
                <a:solidFill>
                  <a:schemeClr val="bg1"/>
                </a:solidFill>
                <a:latin typeface="Segoe UI" panose="020B0502040204020203" pitchFamily="34" charset="0"/>
                <a:cs typeface="Segoe UI" panose="020B0502040204020203" pitchFamily="34" charset="0"/>
              </a:rPr>
              <a:t>Social Security</a:t>
            </a:r>
          </a:p>
          <a:p>
            <a:pPr marL="91683" indent="0" defTabSz="765349">
              <a:lnSpc>
                <a:spcPct val="90000"/>
              </a:lnSpc>
              <a:spcBef>
                <a:spcPts val="200"/>
              </a:spcBef>
              <a:buNone/>
              <a:defRPr sz="1800"/>
            </a:pPr>
            <a:r>
              <a:rPr lang="en-US" sz="2800" dirty="0">
                <a:solidFill>
                  <a:schemeClr val="bg1"/>
                </a:solidFill>
                <a:latin typeface="Segoe UI Light" panose="020B0502040204020203" pitchFamily="34" charset="0"/>
                <a:cs typeface="Segoe UI Light" panose="020B0502040204020203" pitchFamily="34" charset="0"/>
              </a:rPr>
              <a:t>Age Based Reductions/Increases</a:t>
            </a:r>
          </a:p>
        </p:txBody>
      </p:sp>
      <p:sp>
        <p:nvSpPr>
          <p:cNvPr id="13" name="Rectangle 12">
            <a:extLst>
              <a:ext uri="{FF2B5EF4-FFF2-40B4-BE49-F238E27FC236}">
                <a16:creationId xmlns:a16="http://schemas.microsoft.com/office/drawing/2014/main" id="{2BF342E4-D23C-C6A9-1223-21F612F4A049}"/>
              </a:ext>
            </a:extLst>
          </p:cNvPr>
          <p:cNvSpPr/>
          <p:nvPr/>
        </p:nvSpPr>
        <p:spPr>
          <a:xfrm>
            <a:off x="4571998" y="1376302"/>
            <a:ext cx="4572002" cy="5481697"/>
          </a:xfrm>
          <a:prstGeom prst="rect">
            <a:avLst/>
          </a:prstGeom>
          <a:gradFill flip="none" rotWithShape="1">
            <a:gsLst>
              <a:gs pos="11000">
                <a:schemeClr val="accent1">
                  <a:lumMod val="5000"/>
                  <a:lumOff val="95000"/>
                  <a:alpha val="90625"/>
                </a:schemeClr>
              </a:gs>
              <a:gs pos="99000">
                <a:schemeClr val="accent1">
                  <a:lumMod val="30000"/>
                  <a:lumOff val="70000"/>
                  <a:alpha val="0"/>
                </a:schemeClr>
              </a:gs>
            </a:gsLst>
            <a:lin ang="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 name="TextBox 5">
            <a:extLst>
              <a:ext uri="{FF2B5EF4-FFF2-40B4-BE49-F238E27FC236}">
                <a16:creationId xmlns:a16="http://schemas.microsoft.com/office/drawing/2014/main" id="{18FA8841-40DD-E796-63D8-098E87459ECC}"/>
              </a:ext>
            </a:extLst>
          </p:cNvPr>
          <p:cNvSpPr txBox="1"/>
          <p:nvPr/>
        </p:nvSpPr>
        <p:spPr>
          <a:xfrm>
            <a:off x="591671" y="1889312"/>
            <a:ext cx="3812241" cy="41349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noAutofit/>
          </a:bodyPr>
          <a:lstStyle/>
          <a:p>
            <a:pPr marL="109540" indent="0">
              <a:buNone/>
            </a:pPr>
            <a:r>
              <a:rPr lang="en-US" sz="2000" dirty="0"/>
              <a:t>62 year-old federal employee with a Social Security Full Retirement age of 66.</a:t>
            </a:r>
          </a:p>
          <a:p>
            <a:pPr marL="109540" indent="0">
              <a:buNone/>
            </a:pPr>
            <a:endParaRPr lang="en-US" sz="2000" dirty="0"/>
          </a:p>
          <a:p>
            <a:pPr marL="109540" indent="0">
              <a:buNone/>
            </a:pPr>
            <a:r>
              <a:rPr lang="en-US" sz="2000" dirty="0"/>
              <a:t>If social Security is taken at Age 66 assume the benefit , will be  $2000 a month.</a:t>
            </a:r>
          </a:p>
          <a:p>
            <a:pPr marL="109540" indent="0">
              <a:buNone/>
            </a:pPr>
            <a:endParaRPr lang="en-US" sz="2000" dirty="0"/>
          </a:p>
          <a:p>
            <a:pPr marL="109540" indent="0">
              <a:buNone/>
            </a:pPr>
            <a:r>
              <a:rPr lang="en-US" sz="2000" dirty="0"/>
              <a:t>If taken at age 62, the benefit will be $1500 a month.</a:t>
            </a:r>
          </a:p>
          <a:p>
            <a:pPr marL="109540" indent="0">
              <a:buNone/>
            </a:pPr>
            <a:endParaRPr lang="en-US" sz="2000" dirty="0"/>
          </a:p>
          <a:p>
            <a:pPr marL="109540" indent="0">
              <a:buNone/>
            </a:pPr>
            <a:r>
              <a:rPr lang="en-US" sz="2000" dirty="0"/>
              <a:t>If taken at age 70, the benefit will be $2640 a month</a:t>
            </a:r>
          </a:p>
        </p:txBody>
      </p:sp>
      <p:sp>
        <p:nvSpPr>
          <p:cNvPr id="2" name="Our Mission Is To Help You Build a “Bullet-Proof Federal Retirement">
            <a:extLst>
              <a:ext uri="{FF2B5EF4-FFF2-40B4-BE49-F238E27FC236}">
                <a16:creationId xmlns:a16="http://schemas.microsoft.com/office/drawing/2014/main" id="{2BA97879-8CDF-DC35-C592-4901EFBFCA99}"/>
              </a:ext>
            </a:extLst>
          </p:cNvPr>
          <p:cNvSpPr txBox="1"/>
          <p:nvPr/>
        </p:nvSpPr>
        <p:spPr>
          <a:xfrm>
            <a:off x="591671" y="6123307"/>
            <a:ext cx="4999052"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1709621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lant&#10;&#10;Description automatically generated">
            <a:extLst>
              <a:ext uri="{FF2B5EF4-FFF2-40B4-BE49-F238E27FC236}">
                <a16:creationId xmlns:a16="http://schemas.microsoft.com/office/drawing/2014/main" id="{C437D0E3-8536-E651-D074-E0769258E1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053" b="10711"/>
          <a:stretch/>
        </p:blipFill>
        <p:spPr>
          <a:xfrm>
            <a:off x="3377728" y="3738283"/>
            <a:ext cx="5766272" cy="3119718"/>
          </a:xfrm>
          <a:prstGeom prst="rect">
            <a:avLst/>
          </a:prstGeom>
        </p:spPr>
      </p:pic>
      <p:sp>
        <p:nvSpPr>
          <p:cNvPr id="160" name="When you leave federal service…"/>
          <p:cNvSpPr txBox="1">
            <a:spLocks noGrp="1"/>
          </p:cNvSpPr>
          <p:nvPr>
            <p:ph type="body" idx="4294967295"/>
          </p:nvPr>
        </p:nvSpPr>
        <p:spPr>
          <a:xfrm>
            <a:off x="3764451" y="954513"/>
            <a:ext cx="4922349" cy="2891346"/>
          </a:xfrm>
          <a:prstGeom prst="rect">
            <a:avLst/>
          </a:prstGeom>
        </p:spPr>
        <p:txBody>
          <a:bodyPr/>
          <a:lstStyle/>
          <a:p>
            <a:pPr marL="0" indent="0" defTabSz="777240">
              <a:lnSpc>
                <a:spcPct val="80000"/>
              </a:lnSpc>
              <a:spcBef>
                <a:spcPts val="300"/>
              </a:spcBef>
              <a:spcAft>
                <a:spcPts val="1200"/>
              </a:spcAft>
              <a:buSzTx/>
              <a:buNone/>
              <a:defRPr sz="2200"/>
            </a:pPr>
            <a:r>
              <a:rPr b="1" dirty="0">
                <a:latin typeface="Segoe UI" panose="020B0502040204020203" pitchFamily="34" charset="0"/>
                <a:cs typeface="Segoe UI" panose="020B0502040204020203" pitchFamily="34" charset="0"/>
              </a:rPr>
              <a:t>TSP Modernization Act Effective September 15</a:t>
            </a:r>
            <a:r>
              <a:rPr b="1" baseline="30000" dirty="0">
                <a:latin typeface="Segoe UI" panose="020B0502040204020203" pitchFamily="34" charset="0"/>
                <a:cs typeface="Segoe UI" panose="020B0502040204020203" pitchFamily="34" charset="0"/>
              </a:rPr>
              <a:t>th</a:t>
            </a:r>
            <a:r>
              <a:rPr b="1" dirty="0">
                <a:latin typeface="Segoe UI" panose="020B0502040204020203" pitchFamily="34" charset="0"/>
                <a:cs typeface="Segoe UI" panose="020B0502040204020203" pitchFamily="34" charset="0"/>
              </a:rPr>
              <a:t>, 2019:</a:t>
            </a:r>
          </a:p>
          <a:p>
            <a:pPr marL="0" indent="0" defTabSz="777240">
              <a:lnSpc>
                <a:spcPct val="80000"/>
              </a:lnSpc>
              <a:spcBef>
                <a:spcPts val="300"/>
              </a:spcBef>
              <a:spcAft>
                <a:spcPts val="1200"/>
              </a:spcAft>
              <a:buSzTx/>
              <a:buNone/>
              <a:defRPr sz="2200"/>
            </a:pPr>
            <a:r>
              <a:rPr dirty="0"/>
              <a:t>If you are still working at your federal job and are over age 59 ½, you are allowed Four withdrawals every year. </a:t>
            </a:r>
          </a:p>
          <a:p>
            <a:pPr marL="0" indent="0" defTabSz="777240">
              <a:lnSpc>
                <a:spcPct val="80000"/>
              </a:lnSpc>
              <a:spcBef>
                <a:spcPts val="300"/>
              </a:spcBef>
              <a:spcAft>
                <a:spcPts val="1200"/>
              </a:spcAft>
              <a:buSzTx/>
              <a:buNone/>
              <a:defRPr sz="2200"/>
            </a:pPr>
            <a:r>
              <a:rPr dirty="0"/>
              <a:t>If you are separated from federal service, your withdrawals are unlimited, but must be 30 days apart.</a:t>
            </a:r>
          </a:p>
        </p:txBody>
      </p:sp>
      <p:sp>
        <p:nvSpPr>
          <p:cNvPr id="162" name="Slide Number Placeholder 1"/>
          <p:cNvSpPr txBox="1">
            <a:spLocks noGrp="1"/>
          </p:cNvSpPr>
          <p:nvPr>
            <p:ph type="sldNum" sz="quarter" idx="4294967295"/>
          </p:nvPr>
        </p:nvSpPr>
        <p:spPr>
          <a:xfrm>
            <a:off x="8757988" y="6527646"/>
            <a:ext cx="255836" cy="24621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chemeClr val="bg1"/>
                </a:solidFill>
              </a:rPr>
              <a:t>17</a:t>
            </a:fld>
            <a:endParaRPr dirty="0">
              <a:solidFill>
                <a:schemeClr val="bg1"/>
              </a:solidFill>
            </a:endParaRPr>
          </a:p>
        </p:txBody>
      </p:sp>
      <p:sp>
        <p:nvSpPr>
          <p:cNvPr id="4" name="Rectangle 3">
            <a:extLst>
              <a:ext uri="{FF2B5EF4-FFF2-40B4-BE49-F238E27FC236}">
                <a16:creationId xmlns:a16="http://schemas.microsoft.com/office/drawing/2014/main" id="{E5A48DE0-F85A-BC95-50E0-05DD61D25C2A}"/>
              </a:ext>
            </a:extLst>
          </p:cNvPr>
          <p:cNvSpPr/>
          <p:nvPr/>
        </p:nvSpPr>
        <p:spPr>
          <a:xfrm>
            <a:off x="0" y="0"/>
            <a:ext cx="3382178" cy="685800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 name="Picture 4" descr="Logo&#10;&#10;Description automatically generated with low confidence">
            <a:extLst>
              <a:ext uri="{FF2B5EF4-FFF2-40B4-BE49-F238E27FC236}">
                <a16:creationId xmlns:a16="http://schemas.microsoft.com/office/drawing/2014/main" id="{E575B545-5C36-37C1-8481-BE6572E006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141" y="5754053"/>
            <a:ext cx="912013" cy="892470"/>
          </a:xfrm>
          <a:prstGeom prst="rect">
            <a:avLst/>
          </a:prstGeom>
        </p:spPr>
      </p:pic>
      <p:sp>
        <p:nvSpPr>
          <p:cNvPr id="6" name="Title 6">
            <a:extLst>
              <a:ext uri="{FF2B5EF4-FFF2-40B4-BE49-F238E27FC236}">
                <a16:creationId xmlns:a16="http://schemas.microsoft.com/office/drawing/2014/main" id="{06EEF4FE-483B-A877-0B56-48B0A3BF621D}"/>
              </a:ext>
            </a:extLst>
          </p:cNvPr>
          <p:cNvSpPr txBox="1">
            <a:spLocks/>
          </p:cNvSpPr>
          <p:nvPr/>
        </p:nvSpPr>
        <p:spPr>
          <a:xfrm>
            <a:off x="382273" y="954512"/>
            <a:ext cx="2680416" cy="3845030"/>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hangingPunct="1"/>
            <a:r>
              <a:rPr lang="en-US" sz="4800" b="0" dirty="0">
                <a:solidFill>
                  <a:schemeClr val="bg1"/>
                </a:solidFill>
                <a:latin typeface="Segoe UI Light" panose="020B0502040204020203" pitchFamily="34" charset="0"/>
                <a:cs typeface="Segoe UI Light" panose="020B0502040204020203" pitchFamily="34" charset="0"/>
              </a:rPr>
              <a:t>When You Can Access Your TSP Money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mpass on a calendar&#10;&#10;Description automatically generated with medium confidence">
            <a:extLst>
              <a:ext uri="{FF2B5EF4-FFF2-40B4-BE49-F238E27FC236}">
                <a16:creationId xmlns:a16="http://schemas.microsoft.com/office/drawing/2014/main" id="{744CBF36-5E6C-59EC-9D14-8ADE5644922E}"/>
              </a:ext>
            </a:extLst>
          </p:cNvPr>
          <p:cNvPicPr>
            <a:picLocks noChangeAspect="1"/>
          </p:cNvPicPr>
          <p:nvPr/>
        </p:nvPicPr>
        <p:blipFill rotWithShape="1">
          <a:blip r:embed="rId2">
            <a:extLst>
              <a:ext uri="{28A0092B-C50C-407E-A947-70E740481C1C}">
                <a14:useLocalDpi xmlns:a14="http://schemas.microsoft.com/office/drawing/2010/main" val="0"/>
              </a:ext>
            </a:extLst>
          </a:blip>
          <a:srcRect l="29651" r="8153"/>
          <a:stretch/>
        </p:blipFill>
        <p:spPr>
          <a:xfrm>
            <a:off x="4144948" y="1376303"/>
            <a:ext cx="4999052" cy="5481697"/>
          </a:xfrm>
          <a:prstGeom prst="rect">
            <a:avLst/>
          </a:prstGeom>
        </p:spPr>
      </p:pic>
      <p:sp>
        <p:nvSpPr>
          <p:cNvPr id="8" name="Rectangle 7">
            <a:extLst>
              <a:ext uri="{FF2B5EF4-FFF2-40B4-BE49-F238E27FC236}">
                <a16:creationId xmlns:a16="http://schemas.microsoft.com/office/drawing/2014/main" id="{27E6B283-3B67-08FD-3AB9-4B45E5A55D39}"/>
              </a:ext>
            </a:extLst>
          </p:cNvPr>
          <p:cNvSpPr/>
          <p:nvPr/>
        </p:nvSpPr>
        <p:spPr>
          <a:xfrm>
            <a:off x="4144948" y="1376302"/>
            <a:ext cx="4999052" cy="5481697"/>
          </a:xfrm>
          <a:prstGeom prst="rect">
            <a:avLst/>
          </a:prstGeom>
          <a:gradFill flip="none" rotWithShape="1">
            <a:gsLst>
              <a:gs pos="11000">
                <a:schemeClr val="accent1">
                  <a:lumMod val="5000"/>
                  <a:lumOff val="95000"/>
                  <a:alpha val="90625"/>
                </a:schemeClr>
              </a:gs>
              <a:gs pos="99000">
                <a:schemeClr val="accent1">
                  <a:lumMod val="30000"/>
                  <a:lumOff val="70000"/>
                  <a:alpha val="0"/>
                </a:schemeClr>
              </a:gs>
            </a:gsLst>
            <a:lin ang="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5" name="Purchase a single premium immediate annuity…"/>
          <p:cNvSpPr txBox="1">
            <a:spLocks noGrp="1"/>
          </p:cNvSpPr>
          <p:nvPr>
            <p:ph type="body" idx="4294967295"/>
          </p:nvPr>
        </p:nvSpPr>
        <p:spPr>
          <a:xfrm>
            <a:off x="591671" y="1768288"/>
            <a:ext cx="3926541" cy="4238812"/>
          </a:xfrm>
          <a:prstGeom prst="rect">
            <a:avLst/>
          </a:prstGeom>
        </p:spPr>
        <p:txBody>
          <a:bodyPr>
            <a:noAutofit/>
          </a:bodyPr>
          <a:lstStyle/>
          <a:p>
            <a:pPr marL="0" indent="0" defTabSz="703867">
              <a:lnSpc>
                <a:spcPct val="72000"/>
              </a:lnSpc>
              <a:spcBef>
                <a:spcPts val="100"/>
              </a:spcBef>
              <a:spcAft>
                <a:spcPts val="600"/>
              </a:spcAft>
              <a:buSzPct val="100000"/>
              <a:buNone/>
              <a:defRPr sz="1800" b="1"/>
            </a:pPr>
            <a:r>
              <a:rPr sz="1600" b="1" dirty="0">
                <a:latin typeface="Segoe UI" panose="020B0502040204020203" pitchFamily="34" charset="0"/>
                <a:cs typeface="Segoe UI" panose="020B0502040204020203" pitchFamily="34" charset="0"/>
              </a:rPr>
              <a:t>Post Retirement: </a:t>
            </a:r>
          </a:p>
          <a:p>
            <a:pPr marL="0" indent="0" defTabSz="703867">
              <a:lnSpc>
                <a:spcPct val="72000"/>
              </a:lnSpc>
              <a:spcBef>
                <a:spcPts val="100"/>
              </a:spcBef>
              <a:spcAft>
                <a:spcPts val="2400"/>
              </a:spcAft>
              <a:buSzTx/>
              <a:buNone/>
              <a:defRPr sz="1800"/>
            </a:pPr>
            <a:r>
              <a:rPr sz="1600" dirty="0"/>
              <a:t>Leave your money in the TSP and take withdrawals.</a:t>
            </a:r>
          </a:p>
          <a:p>
            <a:pPr marL="0" indent="0" defTabSz="703867">
              <a:lnSpc>
                <a:spcPct val="72000"/>
              </a:lnSpc>
              <a:spcBef>
                <a:spcPts val="100"/>
              </a:spcBef>
              <a:spcAft>
                <a:spcPts val="600"/>
              </a:spcAft>
              <a:buSzPct val="100000"/>
              <a:buNone/>
              <a:defRPr sz="1800" b="1"/>
            </a:pPr>
            <a:r>
              <a:rPr sz="1600" b="1" dirty="0">
                <a:latin typeface="Segoe UI" panose="020B0502040204020203" pitchFamily="34" charset="0"/>
                <a:cs typeface="Segoe UI" panose="020B0502040204020203" pitchFamily="34" charset="0"/>
              </a:rPr>
              <a:t>Post Retirement: </a:t>
            </a:r>
          </a:p>
          <a:p>
            <a:pPr marL="0" indent="0" defTabSz="703867">
              <a:lnSpc>
                <a:spcPct val="72000"/>
              </a:lnSpc>
              <a:spcBef>
                <a:spcPts val="100"/>
              </a:spcBef>
              <a:spcAft>
                <a:spcPts val="2400"/>
              </a:spcAft>
              <a:buSzTx/>
              <a:buNone/>
              <a:defRPr sz="1800"/>
            </a:pPr>
            <a:r>
              <a:rPr sz="1600" dirty="0"/>
              <a:t>Swap out your TSP money for a MetLife guaranteed income annuity.</a:t>
            </a:r>
          </a:p>
          <a:p>
            <a:pPr marL="0" indent="0" defTabSz="703867">
              <a:lnSpc>
                <a:spcPct val="72000"/>
              </a:lnSpc>
              <a:spcBef>
                <a:spcPts val="100"/>
              </a:spcBef>
              <a:spcAft>
                <a:spcPts val="600"/>
              </a:spcAft>
              <a:buSzPct val="100000"/>
              <a:buNone/>
              <a:defRPr sz="1500" b="1"/>
            </a:pPr>
            <a:r>
              <a:rPr sz="1600" b="1" dirty="0">
                <a:latin typeface="Segoe UI" panose="020B0502040204020203" pitchFamily="34" charset="0"/>
                <a:cs typeface="Segoe UI" panose="020B0502040204020203" pitchFamily="34" charset="0"/>
              </a:rPr>
              <a:t>At age 59 ½ while you are still working or Post Retirement: </a:t>
            </a:r>
          </a:p>
          <a:p>
            <a:pPr marL="0" indent="0" defTabSz="703867">
              <a:spcBef>
                <a:spcPts val="100"/>
              </a:spcBef>
              <a:spcAft>
                <a:spcPts val="1200"/>
              </a:spcAft>
              <a:buSzTx/>
              <a:buNone/>
              <a:defRPr sz="1500"/>
            </a:pPr>
            <a:r>
              <a:rPr lang="en-US" sz="1600" dirty="0"/>
              <a:t>Transfer your money to the company of your choice, where you can participate in the upside of the stock market without any market risk.</a:t>
            </a:r>
          </a:p>
          <a:p>
            <a:pPr marL="0" indent="0" defTabSz="703867">
              <a:lnSpc>
                <a:spcPct val="72000"/>
              </a:lnSpc>
              <a:spcBef>
                <a:spcPts val="100"/>
              </a:spcBef>
              <a:spcAft>
                <a:spcPts val="1200"/>
              </a:spcAft>
              <a:buSzTx/>
              <a:buNone/>
              <a:defRPr sz="1500" i="1"/>
            </a:pPr>
            <a:r>
              <a:rPr sz="1600" dirty="0"/>
              <a:t>That is what the next 5 minutes is all about…..</a:t>
            </a:r>
          </a:p>
        </p:txBody>
      </p:sp>
      <p:sp>
        <p:nvSpPr>
          <p:cNvPr id="177"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p:pic>
        <p:nvPicPr>
          <p:cNvPr id="3" name="Picture 2" descr="Logo&#10;&#10;Description automatically generated with low confidence">
            <a:extLst>
              <a:ext uri="{FF2B5EF4-FFF2-40B4-BE49-F238E27FC236}">
                <a16:creationId xmlns:a16="http://schemas.microsoft.com/office/drawing/2014/main" id="{2A995F5D-A5DA-707A-EE09-1298F98FE8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pic>
        <p:nvPicPr>
          <p:cNvPr id="4" name="Picture 3">
            <a:extLst>
              <a:ext uri="{FF2B5EF4-FFF2-40B4-BE49-F238E27FC236}">
                <a16:creationId xmlns:a16="http://schemas.microsoft.com/office/drawing/2014/main" id="{D0485007-E831-CBE4-EF48-3E657A1FCB12}"/>
              </a:ext>
            </a:extLst>
          </p:cNvPr>
          <p:cNvPicPr>
            <a:picLocks noChangeAspect="1"/>
          </p:cNvPicPr>
          <p:nvPr/>
        </p:nvPicPr>
        <p:blipFill>
          <a:blip r:embed="rId4"/>
          <a:stretch>
            <a:fillRect/>
          </a:stretch>
        </p:blipFill>
        <p:spPr>
          <a:xfrm>
            <a:off x="0" y="13915"/>
            <a:ext cx="9144000" cy="1362388"/>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5" name="Title 6">
            <a:extLst>
              <a:ext uri="{FF2B5EF4-FFF2-40B4-BE49-F238E27FC236}">
                <a16:creationId xmlns:a16="http://schemas.microsoft.com/office/drawing/2014/main" id="{0404CABE-569E-0489-A0FE-75F21C7026E3}"/>
              </a:ext>
            </a:extLst>
          </p:cNvPr>
          <p:cNvSpPr txBox="1">
            <a:spLocks/>
          </p:cNvSpPr>
          <p:nvPr/>
        </p:nvSpPr>
        <p:spPr>
          <a:xfrm>
            <a:off x="457200" y="313160"/>
            <a:ext cx="8058839" cy="843287"/>
          </a:xfrm>
          <a:prstGeom prst="rect">
            <a:avLst/>
          </a:prstGeom>
        </p:spPr>
        <p:txBody>
          <a:bodyPr anchor="ct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defTabSz="765349">
              <a:lnSpc>
                <a:spcPct val="90000"/>
              </a:lnSpc>
              <a:spcBef>
                <a:spcPts val="200"/>
              </a:spcBef>
              <a:buNone/>
              <a:defRPr sz="1800"/>
            </a:pPr>
            <a:r>
              <a:rPr lang="en-US" sz="2800" dirty="0">
                <a:solidFill>
                  <a:schemeClr val="bg1"/>
                </a:solidFill>
                <a:latin typeface="Segoe UI Light" panose="020B0502040204020203" pitchFamily="34" charset="0"/>
                <a:cs typeface="Segoe UI Light" panose="020B0502040204020203" pitchFamily="34" charset="0"/>
              </a:rPr>
              <a:t>What Can You Do With Your TSP Money</a:t>
            </a:r>
          </a:p>
        </p:txBody>
      </p:sp>
      <p:sp>
        <p:nvSpPr>
          <p:cNvPr id="6" name="Our Mission Is To Help You Build a “Bullet-Proof Federal Retirement">
            <a:extLst>
              <a:ext uri="{FF2B5EF4-FFF2-40B4-BE49-F238E27FC236}">
                <a16:creationId xmlns:a16="http://schemas.microsoft.com/office/drawing/2014/main" id="{D617EE44-74D8-DBC6-6E38-19042FBC190D}"/>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blue, bell jar&#10;&#10;Description automatically generated">
            <a:extLst>
              <a:ext uri="{FF2B5EF4-FFF2-40B4-BE49-F238E27FC236}">
                <a16:creationId xmlns:a16="http://schemas.microsoft.com/office/drawing/2014/main" id="{441ECA31-9897-5EAB-C32F-8C03936CFD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18" r="16704"/>
          <a:stretch/>
        </p:blipFill>
        <p:spPr>
          <a:xfrm>
            <a:off x="4027393" y="1376303"/>
            <a:ext cx="5116607" cy="5481697"/>
          </a:xfrm>
          <a:prstGeom prst="rect">
            <a:avLst/>
          </a:prstGeom>
        </p:spPr>
      </p:pic>
      <p:sp>
        <p:nvSpPr>
          <p:cNvPr id="14" name="Rectangle 13">
            <a:extLst>
              <a:ext uri="{FF2B5EF4-FFF2-40B4-BE49-F238E27FC236}">
                <a16:creationId xmlns:a16="http://schemas.microsoft.com/office/drawing/2014/main" id="{3A4295A2-8E88-8507-DBC1-DD714D978427}"/>
              </a:ext>
            </a:extLst>
          </p:cNvPr>
          <p:cNvSpPr/>
          <p:nvPr/>
        </p:nvSpPr>
        <p:spPr>
          <a:xfrm>
            <a:off x="4027393" y="1376302"/>
            <a:ext cx="5116607" cy="5481697"/>
          </a:xfrm>
          <a:prstGeom prst="rect">
            <a:avLst/>
          </a:prstGeom>
          <a:gradFill flip="none" rotWithShape="1">
            <a:gsLst>
              <a:gs pos="11000">
                <a:schemeClr val="accent1">
                  <a:lumMod val="5000"/>
                  <a:lumOff val="95000"/>
                  <a:alpha val="96724"/>
                </a:schemeClr>
              </a:gs>
              <a:gs pos="99000">
                <a:schemeClr val="accent1">
                  <a:lumMod val="30000"/>
                  <a:lumOff val="70000"/>
                  <a:alpha val="0"/>
                </a:schemeClr>
              </a:gs>
            </a:gsLst>
            <a:lin ang="0" scaled="1"/>
            <a:tileRect/>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87" name="Slide Number Placeholder 3"/>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pic>
        <p:nvPicPr>
          <p:cNvPr id="3" name="Picture 2" descr="Logo&#10;&#10;Description automatically generated with low confidence">
            <a:extLst>
              <a:ext uri="{FF2B5EF4-FFF2-40B4-BE49-F238E27FC236}">
                <a16:creationId xmlns:a16="http://schemas.microsoft.com/office/drawing/2014/main" id="{58F924B7-7DA6-1F96-915D-3147AE245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pic>
        <p:nvPicPr>
          <p:cNvPr id="4" name="Picture 3">
            <a:extLst>
              <a:ext uri="{FF2B5EF4-FFF2-40B4-BE49-F238E27FC236}">
                <a16:creationId xmlns:a16="http://schemas.microsoft.com/office/drawing/2014/main" id="{FDB30121-0E48-8807-E6CE-24FCAB137285}"/>
              </a:ext>
            </a:extLst>
          </p:cNvPr>
          <p:cNvPicPr>
            <a:picLocks noChangeAspect="1"/>
          </p:cNvPicPr>
          <p:nvPr/>
        </p:nvPicPr>
        <p:blipFill>
          <a:blip r:embed="rId4"/>
          <a:stretch>
            <a:fillRect/>
          </a:stretch>
        </p:blipFill>
        <p:spPr>
          <a:xfrm>
            <a:off x="0" y="13915"/>
            <a:ext cx="9144000" cy="1362388"/>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5" name="Title 6">
            <a:extLst>
              <a:ext uri="{FF2B5EF4-FFF2-40B4-BE49-F238E27FC236}">
                <a16:creationId xmlns:a16="http://schemas.microsoft.com/office/drawing/2014/main" id="{EB567BBF-2154-4C5C-401D-328DD17BFA6E}"/>
              </a:ext>
            </a:extLst>
          </p:cNvPr>
          <p:cNvSpPr txBox="1">
            <a:spLocks/>
          </p:cNvSpPr>
          <p:nvPr/>
        </p:nvSpPr>
        <p:spPr>
          <a:xfrm>
            <a:off x="457200" y="313160"/>
            <a:ext cx="8058839" cy="843287"/>
          </a:xfrm>
          <a:prstGeom prst="rect">
            <a:avLst/>
          </a:prstGeom>
        </p:spPr>
        <p:txBody>
          <a:bodyPr anchor="ct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defTabSz="765349">
              <a:lnSpc>
                <a:spcPct val="90000"/>
              </a:lnSpc>
              <a:spcBef>
                <a:spcPts val="200"/>
              </a:spcBef>
              <a:buNone/>
              <a:defRPr sz="1800"/>
            </a:pPr>
            <a:r>
              <a:rPr lang="en-US" sz="2800" dirty="0">
                <a:solidFill>
                  <a:schemeClr val="bg1"/>
                </a:solidFill>
              </a:rPr>
              <a:t>Fixed Indexed Annuities: </a:t>
            </a:r>
            <a:r>
              <a:rPr lang="en-US" sz="2800" dirty="0">
                <a:solidFill>
                  <a:schemeClr val="bg1"/>
                </a:solidFill>
                <a:latin typeface="Segoe UI Light" panose="020B0502040204020203" pitchFamily="34" charset="0"/>
                <a:cs typeface="Segoe UI Light" panose="020B0502040204020203" pitchFamily="34" charset="0"/>
              </a:rPr>
              <a:t>The Best of Both Worlds</a:t>
            </a:r>
          </a:p>
        </p:txBody>
      </p:sp>
      <p:sp>
        <p:nvSpPr>
          <p:cNvPr id="8" name="Purchase a single premium immediate annuity…">
            <a:extLst>
              <a:ext uri="{FF2B5EF4-FFF2-40B4-BE49-F238E27FC236}">
                <a16:creationId xmlns:a16="http://schemas.microsoft.com/office/drawing/2014/main" id="{93DA3629-C7F3-039B-927D-CB1E6F0BEAA3}"/>
              </a:ext>
            </a:extLst>
          </p:cNvPr>
          <p:cNvSpPr txBox="1">
            <a:spLocks/>
          </p:cNvSpPr>
          <p:nvPr/>
        </p:nvSpPr>
        <p:spPr>
          <a:xfrm>
            <a:off x="591671" y="1768288"/>
            <a:ext cx="3926541" cy="42388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lvl1pPr marL="365125" marR="0" indent="-255585" algn="l" defTabSz="914400" rtl="0" latinLnBrk="0">
              <a:lnSpc>
                <a:spcPct val="100000"/>
              </a:lnSpc>
              <a:spcBef>
                <a:spcPts val="400"/>
              </a:spcBef>
              <a:spcAft>
                <a:spcPts val="0"/>
              </a:spcAft>
              <a:buClr>
                <a:schemeClr val="accent1"/>
              </a:buClr>
              <a:buSzPct val="68000"/>
              <a:buFontTx/>
              <a:buChar char="●"/>
              <a:tabLst/>
              <a:defRPr sz="27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1pPr>
            <a:lvl2pPr marL="660468" marR="0" indent="-268356" algn="l" defTabSz="914400" rtl="0" latinLnBrk="0">
              <a:lnSpc>
                <a:spcPct val="100000"/>
              </a:lnSpc>
              <a:spcBef>
                <a:spcPts val="400"/>
              </a:spcBef>
              <a:spcAft>
                <a:spcPts val="0"/>
              </a:spcAft>
              <a:buClr>
                <a:schemeClr val="accent1"/>
              </a:buClr>
              <a:buSzPct val="90000"/>
              <a:buFont typeface="Courier New" panose="02070309020205020404" pitchFamily="49" charset="0"/>
              <a:buChar char="o"/>
              <a:tabLst/>
              <a:defRPr sz="24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2pPr>
            <a:lvl3pPr marL="924149" marR="0" indent="-293912" algn="l" defTabSz="914400" rtl="0" latinLnBrk="0">
              <a:lnSpc>
                <a:spcPct val="100000"/>
              </a:lnSpc>
              <a:spcBef>
                <a:spcPts val="400"/>
              </a:spcBef>
              <a:spcAft>
                <a:spcPts val="0"/>
              </a:spcAft>
              <a:buClr>
                <a:schemeClr val="accent1"/>
              </a:buClr>
              <a:buSzPct val="100000"/>
              <a:buFont typeface="Arial" panose="020B0604020202020204" pitchFamily="34" charset="0"/>
              <a:buChar char="•"/>
              <a:tabLst/>
              <a:defRPr sz="20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3pPr>
            <a:lvl4pPr marL="1239251" marR="0" indent="-324851" algn="l" defTabSz="914400" rtl="0" latinLnBrk="0">
              <a:lnSpc>
                <a:spcPct val="100000"/>
              </a:lnSpc>
              <a:spcBef>
                <a:spcPts val="400"/>
              </a:spcBef>
              <a:spcAft>
                <a:spcPts val="0"/>
              </a:spcAft>
              <a:buClr>
                <a:schemeClr val="accent1"/>
              </a:buClr>
              <a:buSzPct val="80000"/>
              <a:buFont typeface="Courier New" panose="02070309020205020404" pitchFamily="49" charset="0"/>
              <a:buChar char="o"/>
              <a:tabLst/>
              <a:defRPr sz="18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4pPr>
            <a:lvl5pPr marL="1485900" marR="0" indent="-342900" algn="l" defTabSz="914400" rtl="0" latinLnBrk="0">
              <a:lnSpc>
                <a:spcPct val="100000"/>
              </a:lnSpc>
              <a:spcBef>
                <a:spcPts val="400"/>
              </a:spcBef>
              <a:spcAft>
                <a:spcPts val="0"/>
              </a:spcAft>
              <a:buClr>
                <a:schemeClr val="accent1"/>
              </a:buClr>
              <a:buSzPct val="90000"/>
              <a:buFont typeface="Wingdings" pitchFamily="2" charset="2"/>
              <a:buChar char="Ø"/>
              <a:tabLst/>
              <a:defRPr sz="16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5pPr>
            <a:lvl6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9pPr>
          </a:lstStyle>
          <a:p>
            <a:pPr marL="243" indent="0" defTabSz="765349">
              <a:lnSpc>
                <a:spcPct val="80000"/>
              </a:lnSpc>
              <a:spcBef>
                <a:spcPts val="200"/>
              </a:spcBef>
              <a:spcAft>
                <a:spcPts val="1200"/>
              </a:spcAft>
              <a:buNone/>
              <a:defRPr sz="1800"/>
            </a:pPr>
            <a:r>
              <a:rPr lang="en-US" sz="2000" b="1" dirty="0">
                <a:solidFill>
                  <a:schemeClr val="bg2"/>
                </a:solidFill>
                <a:latin typeface="Segoe UI" panose="020B0502040204020203" pitchFamily="34" charset="0"/>
                <a:cs typeface="Segoe UI" panose="020B0502040204020203" pitchFamily="34" charset="0"/>
              </a:rPr>
              <a:t>They are Safe &amp; Secure</a:t>
            </a:r>
          </a:p>
          <a:p>
            <a:pPr marL="243" indent="0" defTabSz="765349">
              <a:lnSpc>
                <a:spcPct val="80000"/>
              </a:lnSpc>
              <a:spcBef>
                <a:spcPts val="200"/>
              </a:spcBef>
              <a:spcAft>
                <a:spcPts val="1200"/>
              </a:spcAft>
              <a:buNone/>
              <a:defRPr sz="1800"/>
            </a:pPr>
            <a:r>
              <a:rPr lang="en-US" sz="1600" dirty="0"/>
              <a:t>Like your TSP C, S, I &amp; L Funds, Fixed Indexed Annuities participate in the upside of the Stock Market.</a:t>
            </a:r>
          </a:p>
          <a:p>
            <a:pPr marL="243" indent="0" defTabSz="765349">
              <a:lnSpc>
                <a:spcPct val="80000"/>
              </a:lnSpc>
              <a:spcBef>
                <a:spcPts val="200"/>
              </a:spcBef>
              <a:spcAft>
                <a:spcPts val="1200"/>
              </a:spcAft>
              <a:buNone/>
              <a:defRPr sz="1800"/>
            </a:pPr>
            <a:r>
              <a:rPr lang="en-US" sz="2000" b="1" dirty="0">
                <a:solidFill>
                  <a:schemeClr val="bg2"/>
                </a:solidFill>
                <a:latin typeface="Segoe UI" panose="020B0502040204020203" pitchFamily="34" charset="0"/>
                <a:cs typeface="Segoe UI" panose="020B0502040204020203" pitchFamily="34" charset="0"/>
              </a:rPr>
              <a:t>Built-In Safety Valves</a:t>
            </a:r>
          </a:p>
          <a:p>
            <a:pPr marL="243" indent="0" defTabSz="765349">
              <a:lnSpc>
                <a:spcPct val="80000"/>
              </a:lnSpc>
              <a:spcBef>
                <a:spcPts val="200"/>
              </a:spcBef>
              <a:spcAft>
                <a:spcPts val="1200"/>
              </a:spcAft>
              <a:buNone/>
              <a:defRPr sz="1800"/>
            </a:pPr>
            <a:r>
              <a:rPr lang="en-US" sz="1600" dirty="0"/>
              <a:t>Unlike those TSP Funds, Fixed Indexed Annuities are not impacted to the downside due to “Stock Market Conditions”.</a:t>
            </a:r>
          </a:p>
          <a:p>
            <a:pPr marL="243" indent="0" defTabSz="765349">
              <a:lnSpc>
                <a:spcPct val="80000"/>
              </a:lnSpc>
              <a:spcBef>
                <a:spcPts val="200"/>
              </a:spcBef>
              <a:spcAft>
                <a:spcPts val="1200"/>
              </a:spcAft>
              <a:buNone/>
              <a:defRPr sz="1800"/>
            </a:pPr>
            <a:r>
              <a:rPr lang="en-US" sz="1600" dirty="0"/>
              <a:t>Unlike those TSP Funds, Fixed Indexed Annuities can not have prior gains “Clawed Back” due to “Market Conditions”.</a:t>
            </a:r>
          </a:p>
          <a:p>
            <a:pPr marL="243" indent="0" defTabSz="765349">
              <a:lnSpc>
                <a:spcPct val="80000"/>
              </a:lnSpc>
              <a:spcBef>
                <a:spcPts val="200"/>
              </a:spcBef>
              <a:spcAft>
                <a:spcPts val="1200"/>
              </a:spcAft>
              <a:buNone/>
              <a:defRPr sz="1800"/>
            </a:pPr>
            <a:r>
              <a:rPr lang="en-US" sz="1600" dirty="0"/>
              <a:t>An example of a Claw-Back is what happened in 2022. If you had your money in the S Fund, you lost 26.66% in 2022, so all of your gains in 2021 and 50% of your gains in 2020 were “Clawed-Back”   </a:t>
            </a:r>
          </a:p>
        </p:txBody>
      </p:sp>
      <p:sp>
        <p:nvSpPr>
          <p:cNvPr id="11" name="Our Mission Is To Help You Build a “Bullet-Proof Federal Retirement">
            <a:extLst>
              <a:ext uri="{FF2B5EF4-FFF2-40B4-BE49-F238E27FC236}">
                <a16:creationId xmlns:a16="http://schemas.microsoft.com/office/drawing/2014/main" id="{D976996D-2EBF-8B53-EE79-91FA73CF58D2}"/>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393990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5BD61-4DE7-FFE6-AB8C-B56C5E85C2EA}"/>
              </a:ext>
            </a:extLst>
          </p:cNvPr>
          <p:cNvSpPr/>
          <p:nvPr/>
        </p:nvSpPr>
        <p:spPr>
          <a:xfrm>
            <a:off x="0" y="0"/>
            <a:ext cx="3382178" cy="685800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0" name="Slide Number Placeholder 1"/>
          <p:cNvSpPr txBox="1">
            <a:spLocks noGrp="1"/>
          </p:cNvSpPr>
          <p:nvPr>
            <p:ph type="sldNum" sz="quarter" idx="2"/>
          </p:nvPr>
        </p:nvSpPr>
        <p:spPr/>
        <p:txBody>
          <a:bodyPr/>
          <a:lstStyle/>
          <a:p>
            <a:fld id="{86CB4B4D-7CA3-9044-876B-883B54F8677D}" type="slidenum">
              <a:rPr lang="en-US"/>
              <a:pPr/>
              <a:t>2</a:t>
            </a:fld>
            <a:endParaRPr lang="en-US"/>
          </a:p>
        </p:txBody>
      </p:sp>
      <p:sp>
        <p:nvSpPr>
          <p:cNvPr id="78" name="In the Summer of 2003, the Founders of our company were asked to assess the federal retirement system and the various components of the TSP.…"/>
          <p:cNvSpPr txBox="1">
            <a:spLocks noGrp="1"/>
          </p:cNvSpPr>
          <p:nvPr>
            <p:ph type="body" idx="4294967295"/>
          </p:nvPr>
        </p:nvSpPr>
        <p:spPr>
          <a:xfrm>
            <a:off x="3762676" y="914400"/>
            <a:ext cx="4999052" cy="5092700"/>
          </a:xfrm>
          <a:prstGeom prst="rect">
            <a:avLst/>
          </a:prstGeom>
        </p:spPr>
        <p:txBody>
          <a:bodyPr lIns="0" tIns="0" rIns="0" bIns="0">
            <a:noAutofit/>
          </a:bodyPr>
          <a:lstStyle/>
          <a:p>
            <a:pPr marL="0" indent="0" defTabSz="777240">
              <a:spcBef>
                <a:spcPts val="2100"/>
              </a:spcBef>
              <a:buSzTx/>
              <a:buNone/>
              <a:defRPr sz="2000"/>
            </a:pPr>
            <a:r>
              <a:rPr b="1" dirty="0">
                <a:solidFill>
                  <a:schemeClr val="tx2"/>
                </a:solidFill>
                <a:latin typeface="Segoe UI" panose="020B0502040204020203" pitchFamily="34" charset="0"/>
                <a:cs typeface="Segoe UI" panose="020B0502040204020203" pitchFamily="34" charset="0"/>
              </a:rPr>
              <a:t>In th</a:t>
            </a:r>
            <a:r>
              <a:rPr lang="en-US" b="1" dirty="0">
                <a:solidFill>
                  <a:schemeClr val="tx2"/>
                </a:solidFill>
                <a:latin typeface="Segoe UI" panose="020B0502040204020203" pitchFamily="34" charset="0"/>
                <a:cs typeface="Segoe UI" panose="020B0502040204020203" pitchFamily="34" charset="0"/>
              </a:rPr>
              <a:t>e</a:t>
            </a:r>
            <a:r>
              <a:rPr b="1" dirty="0">
                <a:solidFill>
                  <a:schemeClr val="tx2"/>
                </a:solidFill>
                <a:latin typeface="Segoe UI" panose="020B0502040204020203" pitchFamily="34" charset="0"/>
                <a:cs typeface="Segoe UI" panose="020B0502040204020203" pitchFamily="34" charset="0"/>
              </a:rPr>
              <a:t> Summer of 2003, the Founders of our company were asked to assess the federal retirement system and the various components of the TSP. </a:t>
            </a:r>
          </a:p>
          <a:p>
            <a:pPr marL="0" indent="317" defTabSz="777240">
              <a:spcBef>
                <a:spcPts val="2100"/>
              </a:spcBef>
              <a:buSzTx/>
              <a:buNone/>
              <a:defRPr sz="2000"/>
            </a:pPr>
            <a:r>
              <a:rPr dirty="0"/>
              <a:t>Much to their surprise, they found that the TSP Funds were </a:t>
            </a:r>
            <a:r>
              <a:rPr b="1" dirty="0">
                <a:latin typeface="Segoe UI" panose="020B0502040204020203" pitchFamily="34" charset="0"/>
                <a:cs typeface="Segoe UI" panose="020B0502040204020203" pitchFamily="34" charset="0"/>
              </a:rPr>
              <a:t>not truly managed to maximize gains </a:t>
            </a:r>
            <a:r>
              <a:rPr dirty="0"/>
              <a:t>for the federal employees or minimize their losses. </a:t>
            </a:r>
          </a:p>
          <a:p>
            <a:pPr marL="0" indent="317" defTabSz="777240">
              <a:spcBef>
                <a:spcPts val="2100"/>
              </a:spcBef>
              <a:buSzTx/>
              <a:buNone/>
              <a:defRPr sz="2000"/>
            </a:pPr>
            <a:r>
              <a:rPr dirty="0"/>
              <a:t>They also found that federal employees were </a:t>
            </a:r>
            <a:r>
              <a:rPr b="1" dirty="0">
                <a:latin typeface="Segoe UI" panose="020B0502040204020203" pitchFamily="34" charset="0"/>
                <a:cs typeface="Segoe UI" panose="020B0502040204020203" pitchFamily="34" charset="0"/>
              </a:rPr>
              <a:t>not being shown how to maximize </a:t>
            </a:r>
            <a:r>
              <a:rPr dirty="0"/>
              <a:t>their federal pension or social security incomes, </a:t>
            </a:r>
            <a:r>
              <a:rPr b="1" dirty="0">
                <a:latin typeface="Segoe UI" panose="020B0502040204020203" pitchFamily="34" charset="0"/>
                <a:cs typeface="Segoe UI" panose="020B0502040204020203" pitchFamily="34" charset="0"/>
              </a:rPr>
              <a:t>nor</a:t>
            </a:r>
            <a:r>
              <a:rPr dirty="0"/>
              <a:t> were they being taught </a:t>
            </a:r>
            <a:r>
              <a:rPr b="1" dirty="0">
                <a:latin typeface="Segoe UI" panose="020B0502040204020203" pitchFamily="34" charset="0"/>
                <a:cs typeface="Segoe UI" panose="020B0502040204020203" pitchFamily="34" charset="0"/>
              </a:rPr>
              <a:t>how to properly plan </a:t>
            </a:r>
            <a:r>
              <a:rPr dirty="0"/>
              <a:t>for their retirement.</a:t>
            </a:r>
          </a:p>
        </p:txBody>
      </p:sp>
      <p:sp>
        <p:nvSpPr>
          <p:cNvPr id="6" name="Our Mission Is To Help You Build a “Bullet-Proof Federal Retirement">
            <a:extLst>
              <a:ext uri="{FF2B5EF4-FFF2-40B4-BE49-F238E27FC236}">
                <a16:creationId xmlns:a16="http://schemas.microsoft.com/office/drawing/2014/main" id="{4FEAD098-63E3-B941-8B10-BDC72187970C}"/>
              </a:ext>
            </a:extLst>
          </p:cNvPr>
          <p:cNvSpPr txBox="1"/>
          <p:nvPr/>
        </p:nvSpPr>
        <p:spPr>
          <a:xfrm>
            <a:off x="3762676" y="6123307"/>
            <a:ext cx="4999052"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pic>
        <p:nvPicPr>
          <p:cNvPr id="3" name="Picture 2" descr="Logo&#10;&#10;Description automatically generated with low confidence">
            <a:extLst>
              <a:ext uri="{FF2B5EF4-FFF2-40B4-BE49-F238E27FC236}">
                <a16:creationId xmlns:a16="http://schemas.microsoft.com/office/drawing/2014/main" id="{F7CFB02E-8738-5444-277D-19AB6CE82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141" y="5754053"/>
            <a:ext cx="912013" cy="892470"/>
          </a:xfrm>
          <a:prstGeom prst="rect">
            <a:avLst/>
          </a:prstGeom>
        </p:spPr>
      </p:pic>
      <p:sp>
        <p:nvSpPr>
          <p:cNvPr id="2" name="Title 6">
            <a:extLst>
              <a:ext uri="{FF2B5EF4-FFF2-40B4-BE49-F238E27FC236}">
                <a16:creationId xmlns:a16="http://schemas.microsoft.com/office/drawing/2014/main" id="{630A4E19-EE5C-9E5E-2D4D-619AA98A6105}"/>
              </a:ext>
            </a:extLst>
          </p:cNvPr>
          <p:cNvSpPr txBox="1">
            <a:spLocks/>
          </p:cNvSpPr>
          <p:nvPr/>
        </p:nvSpPr>
        <p:spPr>
          <a:xfrm>
            <a:off x="382273" y="1574135"/>
            <a:ext cx="2680416" cy="2931764"/>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hangingPunct="1"/>
            <a:r>
              <a:rPr lang="en-US" sz="4800" b="0" dirty="0">
                <a:solidFill>
                  <a:schemeClr val="bg1"/>
                </a:solidFill>
                <a:latin typeface="Segoe UI Light" panose="020B0502040204020203" pitchFamily="34" charset="0"/>
                <a:cs typeface="Segoe UI Light" panose="020B0502040204020203" pitchFamily="34" charset="0"/>
              </a:rPr>
              <a:t>Why We Conduct These Webinars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3"/>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pic>
        <p:nvPicPr>
          <p:cNvPr id="13" name="Picture 12">
            <a:extLst>
              <a:ext uri="{FF2B5EF4-FFF2-40B4-BE49-F238E27FC236}">
                <a16:creationId xmlns:a16="http://schemas.microsoft.com/office/drawing/2014/main" id="{23CB5179-488F-6148-8A5A-ACFD54B9DB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16929"/>
            <a:ext cx="5891209" cy="4637760"/>
          </a:xfrm>
          <a:prstGeom prst="rect">
            <a:avLst/>
          </a:prstGeom>
        </p:spPr>
      </p:pic>
      <p:pic>
        <p:nvPicPr>
          <p:cNvPr id="3" name="Picture 2" descr="Logo&#10;&#10;Description automatically generated with low confidence">
            <a:extLst>
              <a:ext uri="{FF2B5EF4-FFF2-40B4-BE49-F238E27FC236}">
                <a16:creationId xmlns:a16="http://schemas.microsoft.com/office/drawing/2014/main" id="{BA1738CA-171F-191D-CFAD-28BF3CD838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pic>
        <p:nvPicPr>
          <p:cNvPr id="8" name="Picture 7">
            <a:extLst>
              <a:ext uri="{FF2B5EF4-FFF2-40B4-BE49-F238E27FC236}">
                <a16:creationId xmlns:a16="http://schemas.microsoft.com/office/drawing/2014/main" id="{A9ED29E1-8078-2247-8BF5-FD28398A5429}"/>
              </a:ext>
            </a:extLst>
          </p:cNvPr>
          <p:cNvPicPr>
            <a:picLocks noChangeAspect="1"/>
          </p:cNvPicPr>
          <p:nvPr/>
        </p:nvPicPr>
        <p:blipFill>
          <a:blip r:embed="rId4"/>
          <a:stretch>
            <a:fillRect/>
          </a:stretch>
        </p:blipFill>
        <p:spPr>
          <a:xfrm>
            <a:off x="0" y="2543"/>
            <a:ext cx="9144000" cy="1362388"/>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9" name="Title 6">
            <a:extLst>
              <a:ext uri="{FF2B5EF4-FFF2-40B4-BE49-F238E27FC236}">
                <a16:creationId xmlns:a16="http://schemas.microsoft.com/office/drawing/2014/main" id="{92379D46-5483-4831-372B-85874B1B63AE}"/>
              </a:ext>
            </a:extLst>
          </p:cNvPr>
          <p:cNvSpPr txBox="1">
            <a:spLocks/>
          </p:cNvSpPr>
          <p:nvPr/>
        </p:nvSpPr>
        <p:spPr>
          <a:xfrm>
            <a:off x="457200" y="313160"/>
            <a:ext cx="8058839" cy="843287"/>
          </a:xfrm>
          <a:prstGeom prst="rect">
            <a:avLst/>
          </a:prstGeom>
        </p:spPr>
        <p:txBody>
          <a:bodyPr anchor="ct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hangingPunct="1"/>
            <a:r>
              <a:rPr lang="en-US" sz="2800" dirty="0">
                <a:solidFill>
                  <a:schemeClr val="bg1"/>
                </a:solidFill>
                <a:latin typeface="Segoe UI Light" panose="020B0502040204020203" pitchFamily="34" charset="0"/>
                <a:cs typeface="Segoe UI Light" panose="020B0502040204020203" pitchFamily="34" charset="0"/>
              </a:rPr>
              <a:t>Actual FIA Managed Index Components </a:t>
            </a:r>
            <a:br>
              <a:rPr lang="en-US" sz="2800" dirty="0">
                <a:solidFill>
                  <a:schemeClr val="bg1"/>
                </a:solidFill>
                <a:latin typeface="Segoe UI Light" panose="020B0502040204020203" pitchFamily="34" charset="0"/>
                <a:cs typeface="Segoe UI Light" panose="020B0502040204020203" pitchFamily="34" charset="0"/>
              </a:rPr>
            </a:br>
            <a:r>
              <a:rPr lang="en-US" sz="2800" dirty="0">
                <a:solidFill>
                  <a:schemeClr val="bg1"/>
                </a:solidFill>
                <a:latin typeface="Segoe UI Light" panose="020B0502040204020203" pitchFamily="34" charset="0"/>
                <a:cs typeface="Segoe UI Light" panose="020B0502040204020203" pitchFamily="34" charset="0"/>
              </a:rPr>
              <a:t>Without The Predatory 1.5% “Management Fees”</a:t>
            </a:r>
          </a:p>
        </p:txBody>
      </p:sp>
      <p:sp>
        <p:nvSpPr>
          <p:cNvPr id="10" name="Our Mission Is To Help You Build a “Bullet-Proof Federal Retirement">
            <a:extLst>
              <a:ext uri="{FF2B5EF4-FFF2-40B4-BE49-F238E27FC236}">
                <a16:creationId xmlns:a16="http://schemas.microsoft.com/office/drawing/2014/main" id="{11764B99-4625-ADDB-9097-6D548B253FEF}"/>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4148214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0F861F-3DE6-4E0B-D3AC-8FB746CFDD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76386"/>
            <a:ext cx="5152681" cy="2627867"/>
          </a:xfrm>
          <a:prstGeom prst="rect">
            <a:avLst/>
          </a:prstGeom>
        </p:spPr>
      </p:pic>
      <p:sp>
        <p:nvSpPr>
          <p:cNvPr id="13" name="Rectangle 12">
            <a:extLst>
              <a:ext uri="{FF2B5EF4-FFF2-40B4-BE49-F238E27FC236}">
                <a16:creationId xmlns:a16="http://schemas.microsoft.com/office/drawing/2014/main" id="{2B4E657C-2A0F-D430-B0F3-B1B043F81908}"/>
              </a:ext>
            </a:extLst>
          </p:cNvPr>
          <p:cNvSpPr/>
          <p:nvPr/>
        </p:nvSpPr>
        <p:spPr>
          <a:xfrm>
            <a:off x="5117690" y="1586423"/>
            <a:ext cx="3434640" cy="4936112"/>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1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21</a:t>
            </a:fld>
            <a:endParaRPr/>
          </a:p>
        </p:txBody>
      </p:sp>
      <p:sp>
        <p:nvSpPr>
          <p:cNvPr id="2" name="Our Mission Is To Help You Build a “Bullet-Proof Federal Retirement">
            <a:extLst>
              <a:ext uri="{FF2B5EF4-FFF2-40B4-BE49-F238E27FC236}">
                <a16:creationId xmlns:a16="http://schemas.microsoft.com/office/drawing/2014/main" id="{D38909D0-1DC1-CE2A-6C24-2A993B6E2D18}"/>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pic>
        <p:nvPicPr>
          <p:cNvPr id="3" name="Picture 2">
            <a:extLst>
              <a:ext uri="{FF2B5EF4-FFF2-40B4-BE49-F238E27FC236}">
                <a16:creationId xmlns:a16="http://schemas.microsoft.com/office/drawing/2014/main" id="{892A6833-8438-5138-6CCC-89456AF77332}"/>
              </a:ext>
            </a:extLst>
          </p:cNvPr>
          <p:cNvPicPr>
            <a:picLocks noChangeAspect="1"/>
          </p:cNvPicPr>
          <p:nvPr/>
        </p:nvPicPr>
        <p:blipFill>
          <a:blip r:embed="rId3"/>
          <a:stretch>
            <a:fillRect/>
          </a:stretch>
        </p:blipFill>
        <p:spPr>
          <a:xfrm>
            <a:off x="0" y="13915"/>
            <a:ext cx="9144000" cy="1362388"/>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4" name="Title 6">
            <a:extLst>
              <a:ext uri="{FF2B5EF4-FFF2-40B4-BE49-F238E27FC236}">
                <a16:creationId xmlns:a16="http://schemas.microsoft.com/office/drawing/2014/main" id="{CCF95A4D-DEB4-945B-ECF6-B24A77A82967}"/>
              </a:ext>
            </a:extLst>
          </p:cNvPr>
          <p:cNvSpPr txBox="1">
            <a:spLocks/>
          </p:cNvSpPr>
          <p:nvPr/>
        </p:nvSpPr>
        <p:spPr>
          <a:xfrm>
            <a:off x="457200" y="313160"/>
            <a:ext cx="8058839" cy="843287"/>
          </a:xfrm>
          <a:prstGeom prst="rect">
            <a:avLst/>
          </a:prstGeom>
        </p:spPr>
        <p:txBody>
          <a:bodyPr anchor="ct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defTabSz="765349">
              <a:lnSpc>
                <a:spcPct val="90000"/>
              </a:lnSpc>
              <a:spcBef>
                <a:spcPts val="200"/>
              </a:spcBef>
              <a:buNone/>
              <a:defRPr sz="1800"/>
            </a:pPr>
            <a:r>
              <a:rPr lang="en-US" sz="2800" dirty="0">
                <a:solidFill>
                  <a:schemeClr val="bg1"/>
                </a:solidFill>
                <a:latin typeface="Segoe UI Light" panose="020B0502040204020203" pitchFamily="34" charset="0"/>
                <a:cs typeface="Segoe UI Light" panose="020B0502040204020203" pitchFamily="34" charset="0"/>
              </a:rPr>
              <a:t>How Fixed Indexed Annuities Earn Money</a:t>
            </a:r>
          </a:p>
        </p:txBody>
      </p:sp>
      <p:sp>
        <p:nvSpPr>
          <p:cNvPr id="5" name="Purchase a single premium immediate annuity…">
            <a:extLst>
              <a:ext uri="{FF2B5EF4-FFF2-40B4-BE49-F238E27FC236}">
                <a16:creationId xmlns:a16="http://schemas.microsoft.com/office/drawing/2014/main" id="{52FC5812-63B4-7D82-2CB6-D5BBDC8A1A16}"/>
              </a:ext>
            </a:extLst>
          </p:cNvPr>
          <p:cNvSpPr txBox="1">
            <a:spLocks/>
          </p:cNvSpPr>
          <p:nvPr/>
        </p:nvSpPr>
        <p:spPr>
          <a:xfrm>
            <a:off x="591671" y="1768288"/>
            <a:ext cx="4326916" cy="161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Autofit/>
          </a:bodyPr>
          <a:lstStyle>
            <a:lvl1pPr marL="365125" marR="0" indent="-255585" algn="l" defTabSz="914400" rtl="0" latinLnBrk="0">
              <a:lnSpc>
                <a:spcPct val="100000"/>
              </a:lnSpc>
              <a:spcBef>
                <a:spcPts val="400"/>
              </a:spcBef>
              <a:spcAft>
                <a:spcPts val="0"/>
              </a:spcAft>
              <a:buClr>
                <a:schemeClr val="accent1"/>
              </a:buClr>
              <a:buSzPct val="68000"/>
              <a:buFontTx/>
              <a:buChar char="●"/>
              <a:tabLst/>
              <a:defRPr sz="27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1pPr>
            <a:lvl2pPr marL="660468" marR="0" indent="-268356" algn="l" defTabSz="914400" rtl="0" latinLnBrk="0">
              <a:lnSpc>
                <a:spcPct val="100000"/>
              </a:lnSpc>
              <a:spcBef>
                <a:spcPts val="400"/>
              </a:spcBef>
              <a:spcAft>
                <a:spcPts val="0"/>
              </a:spcAft>
              <a:buClr>
                <a:schemeClr val="accent1"/>
              </a:buClr>
              <a:buSzPct val="90000"/>
              <a:buFont typeface="Courier New" panose="02070309020205020404" pitchFamily="49" charset="0"/>
              <a:buChar char="o"/>
              <a:tabLst/>
              <a:defRPr sz="24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2pPr>
            <a:lvl3pPr marL="924149" marR="0" indent="-293912" algn="l" defTabSz="914400" rtl="0" latinLnBrk="0">
              <a:lnSpc>
                <a:spcPct val="100000"/>
              </a:lnSpc>
              <a:spcBef>
                <a:spcPts val="400"/>
              </a:spcBef>
              <a:spcAft>
                <a:spcPts val="0"/>
              </a:spcAft>
              <a:buClr>
                <a:schemeClr val="accent1"/>
              </a:buClr>
              <a:buSzPct val="100000"/>
              <a:buFont typeface="Arial" panose="020B0604020202020204" pitchFamily="34" charset="0"/>
              <a:buChar char="•"/>
              <a:tabLst/>
              <a:defRPr sz="20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3pPr>
            <a:lvl4pPr marL="1239251" marR="0" indent="-324851" algn="l" defTabSz="914400" rtl="0" latinLnBrk="0">
              <a:lnSpc>
                <a:spcPct val="100000"/>
              </a:lnSpc>
              <a:spcBef>
                <a:spcPts val="400"/>
              </a:spcBef>
              <a:spcAft>
                <a:spcPts val="0"/>
              </a:spcAft>
              <a:buClr>
                <a:schemeClr val="accent1"/>
              </a:buClr>
              <a:buSzPct val="80000"/>
              <a:buFont typeface="Courier New" panose="02070309020205020404" pitchFamily="49" charset="0"/>
              <a:buChar char="o"/>
              <a:tabLst/>
              <a:defRPr sz="18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4pPr>
            <a:lvl5pPr marL="1485900" marR="0" indent="-342900" algn="l" defTabSz="914400" rtl="0" latinLnBrk="0">
              <a:lnSpc>
                <a:spcPct val="100000"/>
              </a:lnSpc>
              <a:spcBef>
                <a:spcPts val="400"/>
              </a:spcBef>
              <a:spcAft>
                <a:spcPts val="0"/>
              </a:spcAft>
              <a:buClr>
                <a:schemeClr val="accent1"/>
              </a:buClr>
              <a:buSzPct val="90000"/>
              <a:buFont typeface="Wingdings" pitchFamily="2" charset="2"/>
              <a:buChar char="Ø"/>
              <a:tabLst/>
              <a:defRPr sz="1600" b="0" i="0" u="none" strike="noStrike" cap="none" spc="0" baseline="0">
                <a:solidFill>
                  <a:srgbClr val="000000"/>
                </a:solidFill>
                <a:uFillTx/>
                <a:latin typeface="Segoe UI Semilight" panose="020B0402040204020203" pitchFamily="34" charset="0"/>
                <a:ea typeface="Segoe UI Semilight" panose="020B0402040204020203" pitchFamily="34" charset="0"/>
                <a:cs typeface="Segoe UI Semilight" panose="020B0402040204020203" pitchFamily="34" charset="0"/>
                <a:sym typeface="Lucida Sans Unicode"/>
              </a:defRPr>
            </a:lvl5pPr>
            <a:lvl6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400"/>
              </a:spcBef>
              <a:spcAft>
                <a:spcPts val="0"/>
              </a:spcAft>
              <a:buClr>
                <a:schemeClr val="accent1"/>
              </a:buClr>
              <a:buSzTx/>
              <a:buFontTx/>
              <a:buNone/>
              <a:tabLst/>
              <a:defRPr sz="2700" b="0" i="0" u="none" strike="noStrike" cap="none" spc="0" baseline="0">
                <a:solidFill>
                  <a:srgbClr val="000000"/>
                </a:solidFill>
                <a:uFillTx/>
                <a:latin typeface="Lucida Sans Unicode"/>
                <a:ea typeface="Lucida Sans Unicode"/>
                <a:cs typeface="Lucida Sans Unicode"/>
                <a:sym typeface="Lucida Sans Unicode"/>
              </a:defRPr>
            </a:lvl9pPr>
          </a:lstStyle>
          <a:p>
            <a:pPr marL="0" indent="0" defTabSz="639527">
              <a:spcBef>
                <a:spcPts val="0"/>
              </a:spcBef>
              <a:buSzTx/>
              <a:buNone/>
              <a:defRPr sz="1200"/>
            </a:pPr>
            <a:r>
              <a:rPr lang="en-US" sz="1600" b="1" dirty="0"/>
              <a:t>The performance of Fixed Index Annuities”, are attached to “Managed Indexes”, that have strong upside potential. </a:t>
            </a:r>
          </a:p>
          <a:p>
            <a:pPr marL="0" indent="0" defTabSz="639527">
              <a:spcBef>
                <a:spcPts val="0"/>
              </a:spcBef>
              <a:buSzTx/>
              <a:buNone/>
              <a:defRPr sz="1200"/>
            </a:pPr>
            <a:endParaRPr lang="en-US" sz="1600" b="1" dirty="0">
              <a:latin typeface="Segoe UI" panose="020B0502040204020203" pitchFamily="34" charset="0"/>
              <a:cs typeface="Segoe UI" panose="020B0502040204020203" pitchFamily="34" charset="0"/>
            </a:endParaRPr>
          </a:p>
          <a:p>
            <a:pPr marL="0" indent="0" defTabSz="639527">
              <a:spcBef>
                <a:spcPts val="0"/>
              </a:spcBef>
              <a:buSzTx/>
              <a:buNone/>
              <a:defRPr sz="1200"/>
            </a:pPr>
            <a:r>
              <a:rPr lang="en-US" sz="1600" b="1" dirty="0">
                <a:latin typeface="Segoe UI" panose="020B0502040204020203" pitchFamily="34" charset="0"/>
                <a:cs typeface="Segoe UI" panose="020B0502040204020203" pitchFamily="34" charset="0"/>
              </a:rPr>
              <a:t>These are Benchmark Indexes created by well known, Multi-Billion Dollar Companies</a:t>
            </a:r>
          </a:p>
        </p:txBody>
      </p:sp>
      <p:sp>
        <p:nvSpPr>
          <p:cNvPr id="12" name="TextBox 11">
            <a:extLst>
              <a:ext uri="{FF2B5EF4-FFF2-40B4-BE49-F238E27FC236}">
                <a16:creationId xmlns:a16="http://schemas.microsoft.com/office/drawing/2014/main" id="{7B75C04A-55AC-3E1E-3712-8569F59C2140}"/>
              </a:ext>
            </a:extLst>
          </p:cNvPr>
          <p:cNvSpPr txBox="1"/>
          <p:nvPr/>
        </p:nvSpPr>
        <p:spPr>
          <a:xfrm>
            <a:off x="5227721" y="1672426"/>
            <a:ext cx="3191871" cy="48628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Aft>
                <a:spcPts val="1200"/>
              </a:spcAft>
            </a:pPr>
            <a:r>
              <a:rPr lang="en-US" b="1" dirty="0">
                <a:solidFill>
                  <a:schemeClr val="bg1"/>
                </a:solidFill>
                <a:latin typeface="Segoe UI" panose="020B0502040204020203" pitchFamily="34" charset="0"/>
                <a:cs typeface="Segoe UI" panose="020B0502040204020203" pitchFamily="34" charset="0"/>
                <a:sym typeface="Lucida Sans Unicode"/>
              </a:rPr>
              <a:t>16 of 48 Managed Indexes Inside Annuities</a:t>
            </a:r>
          </a:p>
          <a:p>
            <a:pPr marL="365760" indent="0" defTabSz="639527">
              <a:spcBef>
                <a:spcPts val="0"/>
              </a:spcBef>
              <a:spcAft>
                <a:spcPts val="300"/>
              </a:spcAft>
              <a:buSzTx/>
              <a:buNone/>
              <a:defRPr sz="1000" b="1"/>
            </a:pPr>
            <a:r>
              <a:rPr lang="en-US" sz="1400" dirty="0">
                <a:solidFill>
                  <a:schemeClr val="bg1"/>
                </a:solidFill>
                <a:latin typeface="Segoe UI Semilight" panose="020B0402040204020203" pitchFamily="34" charset="0"/>
                <a:cs typeface="Segoe UI Semilight" panose="020B0402040204020203" pitchFamily="34" charset="0"/>
                <a:sym typeface="Lucida Sans Unicode"/>
              </a:rPr>
              <a:t>Barclays Trailblazer Sector 5</a:t>
            </a:r>
          </a:p>
          <a:p>
            <a:pPr marL="365760" indent="0" defTabSz="639527">
              <a:spcBef>
                <a:spcPts val="0"/>
              </a:spcBef>
              <a:spcAft>
                <a:spcPts val="300"/>
              </a:spcAft>
              <a:buSzTx/>
              <a:buNone/>
              <a:defRPr sz="1300" b="1"/>
            </a:pPr>
            <a:r>
              <a:rPr lang="en-US" sz="1400" dirty="0">
                <a:solidFill>
                  <a:schemeClr val="bg1"/>
                </a:solidFill>
                <a:latin typeface="Segoe UI Semilight" panose="020B0402040204020203" pitchFamily="34" charset="0"/>
                <a:cs typeface="Segoe UI Semilight" panose="020B0402040204020203" pitchFamily="34" charset="0"/>
                <a:sym typeface="Lucida Sans Unicode"/>
              </a:rPr>
              <a:t>Fidelity Multi Factor Yield</a:t>
            </a:r>
          </a:p>
          <a:p>
            <a:pPr marL="365760" indent="0" defTabSz="639527">
              <a:spcBef>
                <a:spcPts val="0"/>
              </a:spcBef>
              <a:spcAft>
                <a:spcPts val="300"/>
              </a:spcAft>
              <a:buSzTx/>
              <a:buNone/>
              <a:defRPr sz="1300" b="1"/>
            </a:pPr>
            <a:r>
              <a:rPr lang="en-US" sz="1400" dirty="0">
                <a:solidFill>
                  <a:schemeClr val="bg1"/>
                </a:solidFill>
                <a:latin typeface="Segoe UI Semilight" panose="020B0402040204020203" pitchFamily="34" charset="0"/>
                <a:cs typeface="Segoe UI Semilight" panose="020B0402040204020203" pitchFamily="34" charset="0"/>
                <a:sym typeface="Lucida Sans Unicode"/>
              </a:rPr>
              <a:t>JP Morgan </a:t>
            </a:r>
            <a:r>
              <a:rPr lang="en-US" sz="1400" dirty="0" err="1">
                <a:solidFill>
                  <a:schemeClr val="bg1"/>
                </a:solidFill>
                <a:latin typeface="Segoe UI Semilight" panose="020B0402040204020203" pitchFamily="34" charset="0"/>
                <a:cs typeface="Segoe UI Semilight" panose="020B0402040204020203" pitchFamily="34" charset="0"/>
                <a:sym typeface="Lucida Sans Unicode"/>
              </a:rPr>
              <a:t>Mozaic</a:t>
            </a:r>
            <a:r>
              <a:rPr lang="en-US" sz="1400" dirty="0">
                <a:solidFill>
                  <a:schemeClr val="bg1"/>
                </a:solidFill>
                <a:latin typeface="Segoe UI Semilight" panose="020B0402040204020203" pitchFamily="34" charset="0"/>
                <a:cs typeface="Segoe UI Semilight" panose="020B0402040204020203" pitchFamily="34" charset="0"/>
                <a:sym typeface="Lucida Sans Unicode"/>
              </a:rPr>
              <a:t> II</a:t>
            </a:r>
          </a:p>
          <a:p>
            <a:pPr marL="365760" indent="0" defTabSz="639527">
              <a:spcBef>
                <a:spcPts val="0"/>
              </a:spcBef>
              <a:spcAft>
                <a:spcPts val="300"/>
              </a:spcAft>
              <a:buSzTx/>
              <a:buNone/>
              <a:defRPr sz="1300" b="1"/>
            </a:pPr>
            <a:r>
              <a:rPr lang="en-US" sz="1400" dirty="0">
                <a:solidFill>
                  <a:schemeClr val="bg1"/>
                </a:solidFill>
                <a:latin typeface="Segoe UI Semilight" panose="020B0402040204020203" pitchFamily="34" charset="0"/>
                <a:cs typeface="Segoe UI Semilight" panose="020B0402040204020203" pitchFamily="34" charset="0"/>
                <a:sym typeface="Lucida Sans Unicode"/>
              </a:rPr>
              <a:t>BlackRock Volatility Control</a:t>
            </a:r>
          </a:p>
          <a:p>
            <a:pPr marL="365760" indent="0" defTabSz="639527">
              <a:spcBef>
                <a:spcPts val="0"/>
              </a:spcBef>
              <a:spcAft>
                <a:spcPts val="300"/>
              </a:spcAft>
              <a:buClr>
                <a:srgbClr val="000000"/>
              </a:buClr>
              <a:defRPr sz="1100" b="1"/>
            </a:pPr>
            <a:r>
              <a:rPr lang="en-US" sz="1400" b="1" dirty="0">
                <a:solidFill>
                  <a:schemeClr val="bg1"/>
                </a:solidFill>
                <a:latin typeface="Segoe UI Semilight" panose="020B0402040204020203" pitchFamily="34" charset="0"/>
                <a:cs typeface="Segoe UI Semilight" panose="020B0402040204020203" pitchFamily="34" charset="0"/>
              </a:rPr>
              <a:t>Janus SG MC</a:t>
            </a:r>
          </a:p>
          <a:p>
            <a:pPr marL="365760" indent="0" defTabSz="639527">
              <a:spcBef>
                <a:spcPts val="0"/>
              </a:spcBef>
              <a:spcAft>
                <a:spcPts val="300"/>
              </a:spcAft>
              <a:buClr>
                <a:srgbClr val="000000"/>
              </a:buClr>
              <a:defRPr sz="1100" b="1"/>
            </a:pPr>
            <a:r>
              <a:rPr lang="en-US" sz="1400" b="1" dirty="0">
                <a:solidFill>
                  <a:schemeClr val="bg1"/>
                </a:solidFill>
                <a:latin typeface="Segoe UI Semilight" panose="020B0402040204020203" pitchFamily="34" charset="0"/>
                <a:cs typeface="Segoe UI Semilight" panose="020B0402040204020203" pitchFamily="34" charset="0"/>
              </a:rPr>
              <a:t>Shiller Barclays</a:t>
            </a:r>
          </a:p>
          <a:p>
            <a:pPr marL="365760" indent="0" defTabSz="639527">
              <a:spcBef>
                <a:spcPts val="0"/>
              </a:spcBef>
              <a:spcAft>
                <a:spcPts val="300"/>
              </a:spcAft>
              <a:buClr>
                <a:srgbClr val="000000"/>
              </a:buClr>
              <a:defRPr sz="1100" b="1"/>
            </a:pPr>
            <a:r>
              <a:rPr lang="en-US" sz="1400" b="1" dirty="0">
                <a:solidFill>
                  <a:schemeClr val="bg1"/>
                </a:solidFill>
                <a:latin typeface="Segoe UI Semilight" panose="020B0402040204020203" pitchFamily="34" charset="0"/>
                <a:cs typeface="Segoe UI Semilight" panose="020B0402040204020203" pitchFamily="34" charset="0"/>
              </a:rPr>
              <a:t>S&amp;P 500 Low-Vol Index</a:t>
            </a:r>
          </a:p>
          <a:p>
            <a:pPr marL="365760" indent="0" defTabSz="639527">
              <a:spcBef>
                <a:spcPts val="0"/>
              </a:spcBef>
              <a:spcAft>
                <a:spcPts val="300"/>
              </a:spcAft>
              <a:buClr>
                <a:srgbClr val="000000"/>
              </a:buClr>
              <a:defRPr sz="1100" b="1"/>
            </a:pPr>
            <a:r>
              <a:rPr lang="en-US" sz="1400" b="1" dirty="0">
                <a:solidFill>
                  <a:schemeClr val="bg1"/>
                </a:solidFill>
                <a:latin typeface="Segoe UI Semilight" panose="020B0402040204020203" pitchFamily="34" charset="0"/>
                <a:cs typeface="Segoe UI Semilight" panose="020B0402040204020203" pitchFamily="34" charset="0"/>
              </a:rPr>
              <a:t>Credit Suisse Momentum</a:t>
            </a:r>
          </a:p>
          <a:p>
            <a:pPr marL="365760" indent="0" defTabSz="639527">
              <a:spcBef>
                <a:spcPts val="0"/>
              </a:spcBef>
              <a:spcAft>
                <a:spcPts val="300"/>
              </a:spcAft>
              <a:buClr>
                <a:srgbClr val="000000"/>
              </a:buClr>
              <a:defRPr sz="1100" b="1"/>
            </a:pPr>
            <a:r>
              <a:rPr lang="en-US" sz="1400" b="1" dirty="0">
                <a:solidFill>
                  <a:schemeClr val="bg1"/>
                </a:solidFill>
                <a:latin typeface="Segoe UI Semilight" panose="020B0402040204020203" pitchFamily="34" charset="0"/>
                <a:cs typeface="Segoe UI Semilight" panose="020B0402040204020203" pitchFamily="34" charset="0"/>
              </a:rPr>
              <a:t>Merrill Lynch RPM</a:t>
            </a:r>
          </a:p>
          <a:p>
            <a:pPr marL="365760" indent="0" defTabSz="639527">
              <a:spcBef>
                <a:spcPts val="0"/>
              </a:spcBef>
              <a:spcAft>
                <a:spcPts val="300"/>
              </a:spcAft>
              <a:buClr>
                <a:srgbClr val="000000"/>
              </a:buClr>
              <a:defRPr sz="1100" b="1"/>
            </a:pPr>
            <a:r>
              <a:rPr lang="en-US" sz="1400" b="1" dirty="0">
                <a:solidFill>
                  <a:schemeClr val="bg1"/>
                </a:solidFill>
                <a:latin typeface="Segoe UI Semilight" panose="020B0402040204020203" pitchFamily="34" charset="0"/>
                <a:cs typeface="Segoe UI Semilight" panose="020B0402040204020203" pitchFamily="34" charset="0"/>
              </a:rPr>
              <a:t>JP Morgan Strategic Balance</a:t>
            </a:r>
          </a:p>
          <a:p>
            <a:pPr marL="365760" indent="0" defTabSz="639527">
              <a:spcBef>
                <a:spcPts val="0"/>
              </a:spcBef>
              <a:spcAft>
                <a:spcPts val="300"/>
              </a:spcAft>
              <a:buClr>
                <a:srgbClr val="000000"/>
              </a:buClr>
              <a:defRPr sz="1100" b="1"/>
            </a:pPr>
            <a:r>
              <a:rPr lang="en-US" sz="1400" b="1" dirty="0">
                <a:solidFill>
                  <a:schemeClr val="bg1"/>
                </a:solidFill>
                <a:latin typeface="Segoe UI Semilight" panose="020B0402040204020203" pitchFamily="34" charset="0"/>
                <a:cs typeface="Segoe UI Semilight" panose="020B0402040204020203" pitchFamily="34" charset="0"/>
              </a:rPr>
              <a:t>BPN Mad5</a:t>
            </a:r>
          </a:p>
          <a:p>
            <a:pPr marL="365760" defTabSz="639527">
              <a:spcAft>
                <a:spcPts val="300"/>
              </a:spcAft>
              <a:buClr>
                <a:srgbClr val="000000"/>
              </a:buClr>
              <a:defRPr sz="1100" b="1"/>
            </a:pPr>
            <a:r>
              <a:rPr lang="en-US" sz="1400" b="1" dirty="0" err="1">
                <a:solidFill>
                  <a:schemeClr val="bg1"/>
                </a:solidFill>
                <a:latin typeface="Segoe UI Semilight" panose="020B0402040204020203" pitchFamily="34" charset="0"/>
                <a:cs typeface="Segoe UI Semilight" panose="020B0402040204020203" pitchFamily="34" charset="0"/>
              </a:rPr>
              <a:t>Pimco</a:t>
            </a:r>
            <a:r>
              <a:rPr lang="en-US" sz="1400" b="1" dirty="0">
                <a:solidFill>
                  <a:schemeClr val="bg1"/>
                </a:solidFill>
                <a:latin typeface="Segoe UI Semilight" panose="020B0402040204020203" pitchFamily="34" charset="0"/>
                <a:cs typeface="Segoe UI Semilight" panose="020B0402040204020203" pitchFamily="34" charset="0"/>
              </a:rPr>
              <a:t> Balanced</a:t>
            </a:r>
          </a:p>
          <a:p>
            <a:pPr marL="365760" defTabSz="639527">
              <a:spcAft>
                <a:spcPts val="300"/>
              </a:spcAft>
              <a:buClr>
                <a:srgbClr val="000000"/>
              </a:buClr>
              <a:defRPr sz="1100" b="1"/>
            </a:pPr>
            <a:r>
              <a:rPr lang="en-US" sz="1400" b="1" dirty="0">
                <a:solidFill>
                  <a:schemeClr val="bg1"/>
                </a:solidFill>
                <a:latin typeface="Segoe UI Semilight" panose="020B0402040204020203" pitchFamily="34" charset="0"/>
                <a:cs typeface="Segoe UI Semilight" panose="020B0402040204020203" pitchFamily="34" charset="0"/>
              </a:rPr>
              <a:t>NYSE Zebra</a:t>
            </a:r>
          </a:p>
          <a:p>
            <a:pPr marL="365760" defTabSz="639527">
              <a:spcAft>
                <a:spcPts val="300"/>
              </a:spcAft>
              <a:buClr>
                <a:srgbClr val="000000"/>
              </a:buClr>
              <a:defRPr sz="1100" b="1"/>
            </a:pPr>
            <a:r>
              <a:rPr lang="en-US" sz="1400" b="1" dirty="0">
                <a:solidFill>
                  <a:schemeClr val="bg1"/>
                </a:solidFill>
                <a:latin typeface="Segoe UI Semilight" panose="020B0402040204020203" pitchFamily="34" charset="0"/>
                <a:cs typeface="Segoe UI Semilight" panose="020B0402040204020203" pitchFamily="34" charset="0"/>
              </a:rPr>
              <a:t>BPN Paribus</a:t>
            </a:r>
          </a:p>
          <a:p>
            <a:pPr marL="365760" defTabSz="639527">
              <a:spcAft>
                <a:spcPts val="300"/>
              </a:spcAft>
              <a:buClr>
                <a:srgbClr val="000000"/>
              </a:buClr>
              <a:defRPr sz="1100" b="1"/>
            </a:pPr>
            <a:r>
              <a:rPr lang="en-US" sz="1400" b="1" dirty="0">
                <a:solidFill>
                  <a:schemeClr val="bg1"/>
                </a:solidFill>
                <a:latin typeface="Segoe UI Semilight" panose="020B0402040204020203" pitchFamily="34" charset="0"/>
                <a:cs typeface="Segoe UI Semilight" panose="020B0402040204020203" pitchFamily="34" charset="0"/>
              </a:rPr>
              <a:t>Morning Star Div5</a:t>
            </a:r>
          </a:p>
          <a:p>
            <a:pPr marL="365760" indent="0" defTabSz="639527">
              <a:spcBef>
                <a:spcPts val="0"/>
              </a:spcBef>
              <a:spcAft>
                <a:spcPts val="300"/>
              </a:spcAft>
              <a:buClr>
                <a:srgbClr val="000000"/>
              </a:buClr>
              <a:defRPr sz="1100" b="1"/>
            </a:pPr>
            <a:r>
              <a:rPr lang="en-US" sz="1400" b="1" dirty="0">
                <a:solidFill>
                  <a:schemeClr val="bg1"/>
                </a:solidFill>
                <a:latin typeface="Segoe UI Semilight" panose="020B0402040204020203" pitchFamily="34" charset="0"/>
                <a:cs typeface="Segoe UI Semilight" panose="020B0402040204020203" pitchFamily="34" charset="0"/>
              </a:rPr>
              <a:t>S&amp;P 500 Aristocrats</a:t>
            </a:r>
            <a:endParaRPr lang="en-US" sz="1600" b="1" dirty="0">
              <a:solidFill>
                <a:schemeClr val="bg1"/>
              </a:solidFill>
              <a:latin typeface="Segoe UI Semilight" panose="020B0402040204020203" pitchFamily="34" charset="0"/>
              <a:cs typeface="Segoe UI Semilight" panose="020B0402040204020203" pitchFamily="34" charset="0"/>
            </a:endParaRPr>
          </a:p>
        </p:txBody>
      </p:sp>
      <p:pic>
        <p:nvPicPr>
          <p:cNvPr id="14" name="Graphic 13" descr="Checkbox Checked outline">
            <a:extLst>
              <a:ext uri="{FF2B5EF4-FFF2-40B4-BE49-F238E27FC236}">
                <a16:creationId xmlns:a16="http://schemas.microsoft.com/office/drawing/2014/main" id="{286328E9-034F-C41C-AEF3-109505CC63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2404207"/>
            <a:ext cx="257875" cy="257875"/>
          </a:xfrm>
          <a:prstGeom prst="rect">
            <a:avLst/>
          </a:prstGeom>
        </p:spPr>
      </p:pic>
      <p:pic>
        <p:nvPicPr>
          <p:cNvPr id="15" name="Graphic 14" descr="Checkbox Checked outline">
            <a:extLst>
              <a:ext uri="{FF2B5EF4-FFF2-40B4-BE49-F238E27FC236}">
                <a16:creationId xmlns:a16="http://schemas.microsoft.com/office/drawing/2014/main" id="{520E0BD6-057A-6033-9391-5497C2C2C7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2662082"/>
            <a:ext cx="257875" cy="257875"/>
          </a:xfrm>
          <a:prstGeom prst="rect">
            <a:avLst/>
          </a:prstGeom>
        </p:spPr>
      </p:pic>
      <p:pic>
        <p:nvPicPr>
          <p:cNvPr id="16" name="Graphic 15" descr="Checkbox Checked outline">
            <a:extLst>
              <a:ext uri="{FF2B5EF4-FFF2-40B4-BE49-F238E27FC236}">
                <a16:creationId xmlns:a16="http://schemas.microsoft.com/office/drawing/2014/main" id="{7F120C63-5C64-6E26-7DF4-1ABDBE2011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2904985"/>
            <a:ext cx="257875" cy="257875"/>
          </a:xfrm>
          <a:prstGeom prst="rect">
            <a:avLst/>
          </a:prstGeom>
        </p:spPr>
      </p:pic>
      <p:pic>
        <p:nvPicPr>
          <p:cNvPr id="17" name="Graphic 16" descr="Checkbox Checked outline">
            <a:extLst>
              <a:ext uri="{FF2B5EF4-FFF2-40B4-BE49-F238E27FC236}">
                <a16:creationId xmlns:a16="http://schemas.microsoft.com/office/drawing/2014/main" id="{A6F0CFFB-0A29-6542-A2AE-8A5F4BEA82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3163546"/>
            <a:ext cx="257875" cy="257875"/>
          </a:xfrm>
          <a:prstGeom prst="rect">
            <a:avLst/>
          </a:prstGeom>
        </p:spPr>
      </p:pic>
      <p:pic>
        <p:nvPicPr>
          <p:cNvPr id="18" name="Graphic 17" descr="Checkbox Checked outline">
            <a:extLst>
              <a:ext uri="{FF2B5EF4-FFF2-40B4-BE49-F238E27FC236}">
                <a16:creationId xmlns:a16="http://schemas.microsoft.com/office/drawing/2014/main" id="{76273D81-B39A-3F95-1691-0C6F37DADC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3421421"/>
            <a:ext cx="257875" cy="257875"/>
          </a:xfrm>
          <a:prstGeom prst="rect">
            <a:avLst/>
          </a:prstGeom>
        </p:spPr>
      </p:pic>
      <p:pic>
        <p:nvPicPr>
          <p:cNvPr id="19" name="Graphic 18" descr="Checkbox Checked outline">
            <a:extLst>
              <a:ext uri="{FF2B5EF4-FFF2-40B4-BE49-F238E27FC236}">
                <a16:creationId xmlns:a16="http://schemas.microsoft.com/office/drawing/2014/main" id="{B92DC9EC-EE7C-F6C1-CD99-4CAB8F0A22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3664324"/>
            <a:ext cx="257875" cy="257875"/>
          </a:xfrm>
          <a:prstGeom prst="rect">
            <a:avLst/>
          </a:prstGeom>
        </p:spPr>
      </p:pic>
      <p:pic>
        <p:nvPicPr>
          <p:cNvPr id="20" name="Graphic 19" descr="Checkbox Checked outline">
            <a:extLst>
              <a:ext uri="{FF2B5EF4-FFF2-40B4-BE49-F238E27FC236}">
                <a16:creationId xmlns:a16="http://schemas.microsoft.com/office/drawing/2014/main" id="{8C35D7B7-C627-1754-E016-D880C8E904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3922885"/>
            <a:ext cx="257875" cy="257875"/>
          </a:xfrm>
          <a:prstGeom prst="rect">
            <a:avLst/>
          </a:prstGeom>
        </p:spPr>
      </p:pic>
      <p:pic>
        <p:nvPicPr>
          <p:cNvPr id="21" name="Graphic 20" descr="Checkbox Checked outline">
            <a:extLst>
              <a:ext uri="{FF2B5EF4-FFF2-40B4-BE49-F238E27FC236}">
                <a16:creationId xmlns:a16="http://schemas.microsoft.com/office/drawing/2014/main" id="{FE39EF21-FC0D-0810-8296-39087AFFDF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4180760"/>
            <a:ext cx="257875" cy="257875"/>
          </a:xfrm>
          <a:prstGeom prst="rect">
            <a:avLst/>
          </a:prstGeom>
        </p:spPr>
      </p:pic>
      <p:pic>
        <p:nvPicPr>
          <p:cNvPr id="22" name="Graphic 21" descr="Checkbox Checked outline">
            <a:extLst>
              <a:ext uri="{FF2B5EF4-FFF2-40B4-BE49-F238E27FC236}">
                <a16:creationId xmlns:a16="http://schemas.microsoft.com/office/drawing/2014/main" id="{692FC884-E6E5-CEA9-5754-345325CFC4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4423663"/>
            <a:ext cx="257875" cy="257875"/>
          </a:xfrm>
          <a:prstGeom prst="rect">
            <a:avLst/>
          </a:prstGeom>
        </p:spPr>
      </p:pic>
      <p:pic>
        <p:nvPicPr>
          <p:cNvPr id="23" name="Graphic 22" descr="Checkbox Checked outline">
            <a:extLst>
              <a:ext uri="{FF2B5EF4-FFF2-40B4-BE49-F238E27FC236}">
                <a16:creationId xmlns:a16="http://schemas.microsoft.com/office/drawing/2014/main" id="{7427B7DC-2CAD-B10C-FCFB-D66892A63B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4682224"/>
            <a:ext cx="257875" cy="257875"/>
          </a:xfrm>
          <a:prstGeom prst="rect">
            <a:avLst/>
          </a:prstGeom>
        </p:spPr>
      </p:pic>
      <p:pic>
        <p:nvPicPr>
          <p:cNvPr id="24" name="Graphic 23" descr="Checkbox Checked outline">
            <a:extLst>
              <a:ext uri="{FF2B5EF4-FFF2-40B4-BE49-F238E27FC236}">
                <a16:creationId xmlns:a16="http://schemas.microsoft.com/office/drawing/2014/main" id="{7AA87BA3-145D-0505-EDEB-0ADE8D897D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4940099"/>
            <a:ext cx="257875" cy="257875"/>
          </a:xfrm>
          <a:prstGeom prst="rect">
            <a:avLst/>
          </a:prstGeom>
        </p:spPr>
      </p:pic>
      <p:pic>
        <p:nvPicPr>
          <p:cNvPr id="25" name="Graphic 24" descr="Checkbox Checked outline">
            <a:extLst>
              <a:ext uri="{FF2B5EF4-FFF2-40B4-BE49-F238E27FC236}">
                <a16:creationId xmlns:a16="http://schemas.microsoft.com/office/drawing/2014/main" id="{BA672B11-77C7-1FAB-41D9-B2A4B130BC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5183002"/>
            <a:ext cx="257875" cy="257875"/>
          </a:xfrm>
          <a:prstGeom prst="rect">
            <a:avLst/>
          </a:prstGeom>
        </p:spPr>
      </p:pic>
      <p:pic>
        <p:nvPicPr>
          <p:cNvPr id="26" name="Graphic 25" descr="Checkbox Checked outline">
            <a:extLst>
              <a:ext uri="{FF2B5EF4-FFF2-40B4-BE49-F238E27FC236}">
                <a16:creationId xmlns:a16="http://schemas.microsoft.com/office/drawing/2014/main" id="{2219065B-6C82-B247-4FFF-1014946C97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5441563"/>
            <a:ext cx="257875" cy="257875"/>
          </a:xfrm>
          <a:prstGeom prst="rect">
            <a:avLst/>
          </a:prstGeom>
        </p:spPr>
      </p:pic>
      <p:pic>
        <p:nvPicPr>
          <p:cNvPr id="27" name="Graphic 26" descr="Checkbox Checked outline">
            <a:extLst>
              <a:ext uri="{FF2B5EF4-FFF2-40B4-BE49-F238E27FC236}">
                <a16:creationId xmlns:a16="http://schemas.microsoft.com/office/drawing/2014/main" id="{A4DD8704-6C9C-1DC6-125A-0355D6E829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5699438"/>
            <a:ext cx="257875" cy="257875"/>
          </a:xfrm>
          <a:prstGeom prst="rect">
            <a:avLst/>
          </a:prstGeom>
        </p:spPr>
      </p:pic>
      <p:pic>
        <p:nvPicPr>
          <p:cNvPr id="28" name="Graphic 27" descr="Checkbox Checked outline">
            <a:extLst>
              <a:ext uri="{FF2B5EF4-FFF2-40B4-BE49-F238E27FC236}">
                <a16:creationId xmlns:a16="http://schemas.microsoft.com/office/drawing/2014/main" id="{418FFC92-B670-0767-94E0-57A734B03A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5942341"/>
            <a:ext cx="257875" cy="257875"/>
          </a:xfrm>
          <a:prstGeom prst="rect">
            <a:avLst/>
          </a:prstGeom>
        </p:spPr>
      </p:pic>
      <p:pic>
        <p:nvPicPr>
          <p:cNvPr id="29" name="Graphic 28" descr="Checkbox Checked outline">
            <a:extLst>
              <a:ext uri="{FF2B5EF4-FFF2-40B4-BE49-F238E27FC236}">
                <a16:creationId xmlns:a16="http://schemas.microsoft.com/office/drawing/2014/main" id="{B91AE703-3D63-0C23-F149-4CE04E3AC7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7808" y="6190591"/>
            <a:ext cx="257875" cy="257875"/>
          </a:xfrm>
          <a:prstGeom prst="rect">
            <a:avLst/>
          </a:prstGeom>
        </p:spPr>
      </p:pic>
    </p:spTree>
    <p:extLst>
      <p:ext uri="{BB962C8B-B14F-4D97-AF65-F5344CB8AC3E}">
        <p14:creationId xmlns:p14="http://schemas.microsoft.com/office/powerpoint/2010/main" val="5227695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riting on a piece of paper&#10;&#10;Description automatically generated with medium confidence">
            <a:extLst>
              <a:ext uri="{FF2B5EF4-FFF2-40B4-BE49-F238E27FC236}">
                <a16:creationId xmlns:a16="http://schemas.microsoft.com/office/drawing/2014/main" id="{6EA8B635-B929-DC2A-A4E6-823BA149D03A}"/>
              </a:ext>
            </a:extLst>
          </p:cNvPr>
          <p:cNvPicPr>
            <a:picLocks noChangeAspect="1"/>
          </p:cNvPicPr>
          <p:nvPr/>
        </p:nvPicPr>
        <p:blipFill rotWithShape="1">
          <a:blip r:embed="rId3">
            <a:extLst>
              <a:ext uri="{28A0092B-C50C-407E-A947-70E740481C1C}">
                <a14:useLocalDpi xmlns:a14="http://schemas.microsoft.com/office/drawing/2010/main" val="0"/>
              </a:ext>
            </a:extLst>
          </a:blip>
          <a:srcRect l="5995" r="4821"/>
          <a:stretch/>
        </p:blipFill>
        <p:spPr>
          <a:xfrm>
            <a:off x="5374389" y="517792"/>
            <a:ext cx="3769611" cy="6340207"/>
          </a:xfrm>
          <a:prstGeom prst="rect">
            <a:avLst/>
          </a:prstGeom>
        </p:spPr>
      </p:pic>
      <p:pic>
        <p:nvPicPr>
          <p:cNvPr id="4" name="Picture 3">
            <a:extLst>
              <a:ext uri="{FF2B5EF4-FFF2-40B4-BE49-F238E27FC236}">
                <a16:creationId xmlns:a16="http://schemas.microsoft.com/office/drawing/2014/main" id="{CCEC4B09-7DF8-91C9-53AA-76D47B12F1BC}"/>
              </a:ext>
            </a:extLst>
          </p:cNvPr>
          <p:cNvPicPr>
            <a:picLocks noChangeAspect="1"/>
          </p:cNvPicPr>
          <p:nvPr/>
        </p:nvPicPr>
        <p:blipFill>
          <a:blip r:embed="rId4"/>
          <a:stretch>
            <a:fillRect/>
          </a:stretch>
        </p:blipFill>
        <p:spPr>
          <a:xfrm>
            <a:off x="0" y="0"/>
            <a:ext cx="9144000" cy="1420814"/>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100" name="Our “Approved Webinar Hosts” are well vetted by us, and experts in helping federal employees better plan for their retirement and by agreement with us, do not charge federal employees for any of their retirement consultation services or “Pre-Retirement Strategy Reports”, no matter how extensive their reports or retirement planning advice might be.…"/>
          <p:cNvSpPr txBox="1">
            <a:spLocks noGrp="1"/>
          </p:cNvSpPr>
          <p:nvPr>
            <p:ph type="body" idx="4294967295"/>
          </p:nvPr>
        </p:nvSpPr>
        <p:spPr>
          <a:xfrm>
            <a:off x="591671" y="1733975"/>
            <a:ext cx="4408032" cy="4079148"/>
          </a:xfrm>
          <a:prstGeom prst="rect">
            <a:avLst/>
          </a:prstGeom>
        </p:spPr>
        <p:txBody>
          <a:bodyPr>
            <a:noAutofit/>
          </a:bodyPr>
          <a:lstStyle/>
          <a:p>
            <a:pPr marL="0" indent="0" defTabSz="878186">
              <a:spcBef>
                <a:spcPts val="2100"/>
              </a:spcBef>
              <a:buSzTx/>
              <a:buNone/>
              <a:defRPr sz="1800"/>
            </a:pPr>
            <a:r>
              <a:rPr sz="1500" dirty="0"/>
              <a:t>Our “Approved Webinar Hosts” are well vetted by us, and experts in helping federal employees better plan for their retirement</a:t>
            </a:r>
            <a:r>
              <a:rPr lang="en-US" sz="1500" dirty="0"/>
              <a:t>.</a:t>
            </a:r>
            <a:r>
              <a:rPr sz="1500" dirty="0"/>
              <a:t> </a:t>
            </a:r>
            <a:r>
              <a:rPr lang="en-US" sz="1500" dirty="0"/>
              <a:t>B</a:t>
            </a:r>
            <a:r>
              <a:rPr sz="1500" dirty="0"/>
              <a:t>y agreement with us, </a:t>
            </a:r>
            <a:r>
              <a:rPr lang="en-US" sz="1500" dirty="0"/>
              <a:t>our “Approved Webinar Hosts” </a:t>
            </a:r>
            <a:r>
              <a:rPr sz="1500" dirty="0"/>
              <a:t>do not charge federal employees for any of their retirement consultation services or </a:t>
            </a:r>
            <a:r>
              <a:rPr lang="en-US" sz="1500" dirty="0"/>
              <a:t>r</a:t>
            </a:r>
            <a:r>
              <a:rPr sz="1500" dirty="0"/>
              <a:t>eports, no matter how extensive their reports or retirement planning advice might be. </a:t>
            </a:r>
          </a:p>
          <a:p>
            <a:pPr marL="0" indent="0" defTabSz="878186">
              <a:spcBef>
                <a:spcPts val="2100"/>
              </a:spcBef>
              <a:buSzTx/>
              <a:buNone/>
              <a:defRPr sz="1800"/>
            </a:pPr>
            <a:r>
              <a:rPr lang="en-US" sz="1500" dirty="0"/>
              <a:t>Next week, w</a:t>
            </a:r>
            <a:r>
              <a:rPr sz="1500" dirty="0"/>
              <a:t>hen your Approved Webinar Host contacts you to answer any</a:t>
            </a:r>
            <a:r>
              <a:rPr lang="en-US" sz="1500" dirty="0"/>
              <a:t> questions</a:t>
            </a:r>
            <a:r>
              <a:rPr sz="1500" dirty="0"/>
              <a:t> you might have about </a:t>
            </a:r>
            <a:r>
              <a:rPr lang="en-US" sz="1500" dirty="0"/>
              <a:t>the content contained in this webinar, </a:t>
            </a:r>
            <a:r>
              <a:rPr sz="1500" dirty="0"/>
              <a:t>we suggest you reach back out to them</a:t>
            </a:r>
            <a:r>
              <a:rPr lang="en-US" sz="1500" dirty="0"/>
              <a:t>, and take advantage of their federal retirement planning expertise.</a:t>
            </a:r>
            <a:endParaRPr sz="1500" dirty="0"/>
          </a:p>
          <a:p>
            <a:pPr marL="0" indent="0" defTabSz="878186">
              <a:spcBef>
                <a:spcPts val="2100"/>
              </a:spcBef>
              <a:buSzTx/>
              <a:buNone/>
              <a:defRPr sz="1800"/>
            </a:pPr>
            <a:r>
              <a:rPr sz="1500" b="1" i="1" dirty="0">
                <a:latin typeface="Segoe UI" panose="020B0502040204020203" pitchFamily="34" charset="0"/>
                <a:cs typeface="Segoe UI" panose="020B0502040204020203" pitchFamily="34" charset="0"/>
              </a:rPr>
              <a:t>Nothing </a:t>
            </a:r>
            <a:r>
              <a:rPr lang="en-US" sz="1500" b="1" i="1" dirty="0">
                <a:latin typeface="Segoe UI" panose="020B0502040204020203" pitchFamily="34" charset="0"/>
                <a:cs typeface="Segoe UI" panose="020B0502040204020203" pitchFamily="34" charset="0"/>
              </a:rPr>
              <a:t>is ever</a:t>
            </a:r>
            <a:r>
              <a:rPr sz="1500" b="1" i="1" dirty="0">
                <a:latin typeface="Segoe UI" panose="020B0502040204020203" pitchFamily="34" charset="0"/>
                <a:cs typeface="Segoe UI" panose="020B0502040204020203" pitchFamily="34" charset="0"/>
              </a:rPr>
              <a:t> done in person</a:t>
            </a:r>
            <a:r>
              <a:rPr lang="en-US" sz="1500" dirty="0"/>
              <a:t>;</a:t>
            </a:r>
            <a:r>
              <a:rPr sz="1500" dirty="0"/>
              <a:t> </a:t>
            </a:r>
            <a:r>
              <a:rPr lang="en-US" sz="1500" dirty="0"/>
              <a:t>it is</a:t>
            </a:r>
            <a:r>
              <a:rPr sz="1500" dirty="0"/>
              <a:t> </a:t>
            </a:r>
            <a:r>
              <a:rPr lang="en-US" sz="1500" dirty="0"/>
              <a:t>accomplished</a:t>
            </a:r>
            <a:r>
              <a:rPr sz="1500" dirty="0"/>
              <a:t> on the phone </a:t>
            </a:r>
            <a:r>
              <a:rPr lang="en-US" sz="1500" dirty="0"/>
              <a:t>utilizing</a:t>
            </a:r>
            <a:r>
              <a:rPr sz="1500" dirty="0"/>
              <a:t> </a:t>
            </a:r>
            <a:r>
              <a:rPr lang="en-US" sz="1500" dirty="0"/>
              <a:t>the</a:t>
            </a:r>
            <a:r>
              <a:rPr sz="1500" dirty="0"/>
              <a:t> internet portals</a:t>
            </a:r>
            <a:r>
              <a:rPr lang="en-US" sz="1500" dirty="0"/>
              <a:t> we built exclusively for Federal Employees</a:t>
            </a:r>
          </a:p>
        </p:txBody>
      </p:sp>
      <p:sp>
        <p:nvSpPr>
          <p:cNvPr id="10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chemeClr val="bg1"/>
                </a:solidFill>
              </a:rPr>
              <a:t>3</a:t>
            </a:fld>
            <a:endParaRPr dirty="0">
              <a:solidFill>
                <a:schemeClr val="bg1"/>
              </a:solidFill>
            </a:endParaRPr>
          </a:p>
        </p:txBody>
      </p:sp>
      <p:sp>
        <p:nvSpPr>
          <p:cNvPr id="5" name="Title 6">
            <a:extLst>
              <a:ext uri="{FF2B5EF4-FFF2-40B4-BE49-F238E27FC236}">
                <a16:creationId xmlns:a16="http://schemas.microsoft.com/office/drawing/2014/main" id="{611F2C00-20D3-A9C0-9223-8B368ABABD5B}"/>
              </a:ext>
            </a:extLst>
          </p:cNvPr>
          <p:cNvSpPr txBox="1">
            <a:spLocks/>
          </p:cNvSpPr>
          <p:nvPr/>
        </p:nvSpPr>
        <p:spPr>
          <a:xfrm>
            <a:off x="1179900" y="313161"/>
            <a:ext cx="6784199" cy="794492"/>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algn="ctr" hangingPunct="1"/>
            <a:r>
              <a:rPr lang="en-US" sz="4800" b="0" dirty="0">
                <a:solidFill>
                  <a:schemeClr val="bg1"/>
                </a:solidFill>
                <a:latin typeface="Segoe UI Light" panose="020B0502040204020203" pitchFamily="34" charset="0"/>
                <a:cs typeface="Segoe UI Light" panose="020B0502040204020203" pitchFamily="34" charset="0"/>
              </a:rPr>
              <a:t>Approved Webinar Hosts</a:t>
            </a:r>
          </a:p>
        </p:txBody>
      </p:sp>
      <p:pic>
        <p:nvPicPr>
          <p:cNvPr id="12" name="Picture 11" descr="Logo&#10;&#10;Description automatically generated with low confidence">
            <a:extLst>
              <a:ext uri="{FF2B5EF4-FFF2-40B4-BE49-F238E27FC236}">
                <a16:creationId xmlns:a16="http://schemas.microsoft.com/office/drawing/2014/main" id="{89A3AFD7-1CF5-EB1C-D6E9-F7B4AE8EF5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sp>
        <p:nvSpPr>
          <p:cNvPr id="3" name="Our Mission Is To Help You Build a “Bullet-Proof Federal Retirement">
            <a:extLst>
              <a:ext uri="{FF2B5EF4-FFF2-40B4-BE49-F238E27FC236}">
                <a16:creationId xmlns:a16="http://schemas.microsoft.com/office/drawing/2014/main" id="{0048D432-C7A9-24A1-ED98-1335F7067751}"/>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What is your “Retirement Destiny”…"/>
          <p:cNvSpPr txBox="1"/>
          <p:nvPr/>
        </p:nvSpPr>
        <p:spPr>
          <a:xfrm>
            <a:off x="543787" y="4134400"/>
            <a:ext cx="8046364"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457200">
              <a:defRPr sz="1600">
                <a:latin typeface="+mj-lt"/>
                <a:ea typeface="+mj-ea"/>
                <a:cs typeface="+mj-cs"/>
                <a:sym typeface="Helvetica"/>
              </a:defRPr>
            </a:pPr>
            <a:r>
              <a:rPr lang="en-US" sz="1200" b="1" dirty="0">
                <a:latin typeface="Segoe UI" panose="020B0502040204020203" pitchFamily="34" charset="0"/>
                <a:cs typeface="Segoe UI" panose="020B0502040204020203" pitchFamily="34" charset="0"/>
              </a:rPr>
              <a:t>Two “Must See” 6 Minute Videos</a:t>
            </a:r>
            <a:endParaRPr sz="1200" b="1" dirty="0">
              <a:latin typeface="Segoe UI" panose="020B0502040204020203" pitchFamily="34" charset="0"/>
              <a:cs typeface="Segoe UI" panose="020B0502040204020203" pitchFamily="34" charset="0"/>
            </a:endParaRPr>
          </a:p>
        </p:txBody>
      </p:sp>
      <p:sp>
        <p:nvSpPr>
          <p:cNvPr id="173" name="Slide Number Placeholder 1"/>
          <p:cNvSpPr txBox="1">
            <a:spLocks noGrp="1"/>
          </p:cNvSpPr>
          <p:nvPr>
            <p:ph type="sldNum" sz="quarter" idx="4294967295"/>
          </p:nvPr>
        </p:nvSpPr>
        <p:spPr>
          <a:xfrm>
            <a:off x="8761727" y="6522535"/>
            <a:ext cx="25209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pic>
        <p:nvPicPr>
          <p:cNvPr id="3" name="Picture 2" descr="A screenshot of a person&#10;&#10;Description automatically generated">
            <a:extLst>
              <a:ext uri="{FF2B5EF4-FFF2-40B4-BE49-F238E27FC236}">
                <a16:creationId xmlns:a16="http://schemas.microsoft.com/office/drawing/2014/main" id="{7F1CD872-57A6-4865-A791-22AF9F6173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266" y="4428706"/>
            <a:ext cx="3453703" cy="1949969"/>
          </a:xfrm>
          <a:prstGeom prst="rect">
            <a:avLst/>
          </a:prstGeom>
        </p:spPr>
      </p:pic>
      <p:pic>
        <p:nvPicPr>
          <p:cNvPr id="4" name="Picture 3">
            <a:extLst>
              <a:ext uri="{FF2B5EF4-FFF2-40B4-BE49-F238E27FC236}">
                <a16:creationId xmlns:a16="http://schemas.microsoft.com/office/drawing/2014/main" id="{DAAF7538-3101-4242-A566-DAA5A15D72D5}"/>
              </a:ext>
            </a:extLst>
          </p:cNvPr>
          <p:cNvPicPr>
            <a:picLocks noChangeAspect="1"/>
          </p:cNvPicPr>
          <p:nvPr/>
        </p:nvPicPr>
        <p:blipFill>
          <a:blip r:embed="rId3"/>
          <a:stretch>
            <a:fillRect/>
          </a:stretch>
        </p:blipFill>
        <p:spPr>
          <a:xfrm>
            <a:off x="4669303" y="4428706"/>
            <a:ext cx="3434922" cy="1949969"/>
          </a:xfrm>
          <a:prstGeom prst="rect">
            <a:avLst/>
          </a:prstGeom>
        </p:spPr>
      </p:pic>
      <p:sp>
        <p:nvSpPr>
          <p:cNvPr id="5" name="TextBox 4">
            <a:extLst>
              <a:ext uri="{FF2B5EF4-FFF2-40B4-BE49-F238E27FC236}">
                <a16:creationId xmlns:a16="http://schemas.microsoft.com/office/drawing/2014/main" id="{2AFA984B-D9A6-7C4B-801B-E02418666B65}"/>
              </a:ext>
            </a:extLst>
          </p:cNvPr>
          <p:cNvSpPr txBox="1"/>
          <p:nvPr/>
        </p:nvSpPr>
        <p:spPr>
          <a:xfrm>
            <a:off x="2323152" y="1329179"/>
            <a:ext cx="2346151"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200" b="1" dirty="0">
                <a:latin typeface="Segoe UI" panose="020B0502040204020203" pitchFamily="34" charset="0"/>
                <a:cs typeface="Segoe UI" panose="020B0502040204020203" pitchFamily="34" charset="0"/>
              </a:rPr>
              <a:t>Online FR80 Calculator Tutorial</a:t>
            </a:r>
          </a:p>
        </p:txBody>
      </p:sp>
      <p:pic>
        <p:nvPicPr>
          <p:cNvPr id="7" name="Picture 6" descr="A picture containing person, hand&#10;&#10;Description automatically generated">
            <a:extLst>
              <a:ext uri="{FF2B5EF4-FFF2-40B4-BE49-F238E27FC236}">
                <a16:creationId xmlns:a16="http://schemas.microsoft.com/office/drawing/2014/main" id="{EB0B31E2-E400-6D4D-94AF-DEF8CC757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099" y="1631291"/>
            <a:ext cx="2072257" cy="2313798"/>
          </a:xfrm>
          <a:prstGeom prst="rect">
            <a:avLst/>
          </a:prstGeom>
        </p:spPr>
      </p:pic>
      <p:pic>
        <p:nvPicPr>
          <p:cNvPr id="8" name="Picture 7" descr="A picture containing text, newspaper&#10;&#10;Description automatically generated">
            <a:extLst>
              <a:ext uri="{FF2B5EF4-FFF2-40B4-BE49-F238E27FC236}">
                <a16:creationId xmlns:a16="http://schemas.microsoft.com/office/drawing/2014/main" id="{9CDA795E-CDF9-8AFD-B371-0238DF07CD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6526" y="1627347"/>
            <a:ext cx="1821311" cy="2356990"/>
          </a:xfrm>
          <a:prstGeom prst="rect">
            <a:avLst/>
          </a:prstGeom>
        </p:spPr>
      </p:pic>
      <p:pic>
        <p:nvPicPr>
          <p:cNvPr id="6" name="Picture 5">
            <a:extLst>
              <a:ext uri="{FF2B5EF4-FFF2-40B4-BE49-F238E27FC236}">
                <a16:creationId xmlns:a16="http://schemas.microsoft.com/office/drawing/2014/main" id="{38909C80-4DD5-EAD3-8EE1-2715F6328B7A}"/>
              </a:ext>
            </a:extLst>
          </p:cNvPr>
          <p:cNvPicPr>
            <a:picLocks noChangeAspect="1"/>
          </p:cNvPicPr>
          <p:nvPr/>
        </p:nvPicPr>
        <p:blipFill>
          <a:blip r:embed="rId6"/>
          <a:stretch>
            <a:fillRect/>
          </a:stretch>
        </p:blipFill>
        <p:spPr>
          <a:xfrm>
            <a:off x="0" y="0"/>
            <a:ext cx="9144000" cy="1172497"/>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9" name="Title 6">
            <a:extLst>
              <a:ext uri="{FF2B5EF4-FFF2-40B4-BE49-F238E27FC236}">
                <a16:creationId xmlns:a16="http://schemas.microsoft.com/office/drawing/2014/main" id="{C1C0377A-D584-A65D-84A3-BA2424615322}"/>
              </a:ext>
            </a:extLst>
          </p:cNvPr>
          <p:cNvSpPr txBox="1">
            <a:spLocks/>
          </p:cNvSpPr>
          <p:nvPr/>
        </p:nvSpPr>
        <p:spPr>
          <a:xfrm>
            <a:off x="1814052" y="203645"/>
            <a:ext cx="7079225" cy="1445298"/>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hangingPunct="1"/>
            <a:r>
              <a:rPr lang="en-US" sz="3200" b="0">
                <a:solidFill>
                  <a:schemeClr val="bg1"/>
                </a:solidFill>
                <a:latin typeface="Segoe UI Light" panose="020B0502040204020203" pitchFamily="34" charset="0"/>
                <a:cs typeface="Segoe UI Light" panose="020B0502040204020203" pitchFamily="34" charset="0"/>
              </a:rPr>
              <a:t>Ask Carolyn </a:t>
            </a:r>
            <a:r>
              <a:rPr lang="en-US" sz="3200" b="0" dirty="0">
                <a:solidFill>
                  <a:schemeClr val="bg1"/>
                </a:solidFill>
                <a:latin typeface="Segoe UI Light" panose="020B0502040204020203" pitchFamily="34" charset="0"/>
                <a:cs typeface="Segoe UI Light" panose="020B0502040204020203" pitchFamily="34" charset="0"/>
              </a:rPr>
              <a:t>For These Free Resources</a:t>
            </a:r>
          </a:p>
          <a:p>
            <a:pPr hangingPunct="1"/>
            <a:r>
              <a:rPr lang="en-US" sz="2000" b="0" dirty="0" err="1">
                <a:solidFill>
                  <a:schemeClr val="bg1"/>
                </a:solidFill>
                <a:latin typeface="Segoe UI Light" panose="020B0502040204020203" pitchFamily="34" charset="0"/>
                <a:cs typeface="Segoe UI Light" panose="020B0502040204020203" pitchFamily="34" charset="0"/>
              </a:rPr>
              <a:t>Carolyn@federalwebinars.com</a:t>
            </a:r>
            <a:endParaRPr lang="en-US" sz="2000" b="0" dirty="0">
              <a:solidFill>
                <a:schemeClr val="bg1"/>
              </a:solidFill>
              <a:latin typeface="Segoe UI Light" panose="020B0502040204020203" pitchFamily="34" charset="0"/>
              <a:cs typeface="Segoe UI Light" panose="020B0502040204020203" pitchFamily="34" charset="0"/>
            </a:endParaRPr>
          </a:p>
        </p:txBody>
      </p:sp>
      <p:pic>
        <p:nvPicPr>
          <p:cNvPr id="10" name="carolyn2.png" descr="carolyn2.png">
            <a:extLst>
              <a:ext uri="{FF2B5EF4-FFF2-40B4-BE49-F238E27FC236}">
                <a16:creationId xmlns:a16="http://schemas.microsoft.com/office/drawing/2014/main" id="{7C188228-826E-617F-60A9-EBF23932CC54}"/>
              </a:ext>
            </a:extLst>
          </p:cNvPr>
          <p:cNvPicPr>
            <a:picLocks noChangeAspect="1"/>
          </p:cNvPicPr>
          <p:nvPr/>
        </p:nvPicPr>
        <p:blipFill>
          <a:blip r:embed="rId7"/>
          <a:stretch>
            <a:fillRect/>
          </a:stretch>
        </p:blipFill>
        <p:spPr>
          <a:xfrm>
            <a:off x="239083" y="367374"/>
            <a:ext cx="1537585" cy="1537585"/>
          </a:xfrm>
          <a:prstGeom prst="ellipse">
            <a:avLst/>
          </a:prstGeom>
          <a:ln w="31750">
            <a:solidFill>
              <a:schemeClr val="bg1"/>
            </a:solidFill>
            <a:miter lim="400000"/>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E156E347-EEB5-B828-90A5-E97C4B698613}"/>
              </a:ext>
            </a:extLst>
          </p:cNvPr>
          <p:cNvSpPr txBox="1"/>
          <p:nvPr/>
        </p:nvSpPr>
        <p:spPr>
          <a:xfrm>
            <a:off x="5601787" y="1329178"/>
            <a:ext cx="550788"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200" b="1" dirty="0">
                <a:latin typeface="Segoe UI" panose="020B0502040204020203" pitchFamily="34" charset="0"/>
                <a:cs typeface="Segoe UI" panose="020B0502040204020203" pitchFamily="34" charset="0"/>
              </a:rPr>
              <a:t>eBook</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2A3A7D-3A2A-4BB7-43C1-4AE5BAB2C97F}"/>
              </a:ext>
            </a:extLst>
          </p:cNvPr>
          <p:cNvSpPr>
            <a:spLocks noGrp="1"/>
          </p:cNvSpPr>
          <p:nvPr>
            <p:ph type="sldNum" sz="quarter" idx="2"/>
          </p:nvPr>
        </p:nvSpPr>
        <p:spPr/>
        <p:txBody>
          <a:bodyPr/>
          <a:lstStyle/>
          <a:p>
            <a:fld id="{86CB4B4D-7CA3-9044-876B-883B54F8677D}" type="slidenum">
              <a:rPr lang="en-US" smtClean="0"/>
              <a:t>5</a:t>
            </a:fld>
            <a:endParaRPr lang="en-US"/>
          </a:p>
        </p:txBody>
      </p:sp>
      <p:pic>
        <p:nvPicPr>
          <p:cNvPr id="6" name="Picture 5">
            <a:extLst>
              <a:ext uri="{FF2B5EF4-FFF2-40B4-BE49-F238E27FC236}">
                <a16:creationId xmlns:a16="http://schemas.microsoft.com/office/drawing/2014/main" id="{E83DE3D4-620B-28CC-E85C-50DB012A44D1}"/>
              </a:ext>
            </a:extLst>
          </p:cNvPr>
          <p:cNvPicPr>
            <a:picLocks noChangeAspect="1"/>
          </p:cNvPicPr>
          <p:nvPr/>
        </p:nvPicPr>
        <p:blipFill>
          <a:blip r:embed="rId2"/>
          <a:stretch>
            <a:fillRect/>
          </a:stretch>
        </p:blipFill>
        <p:spPr>
          <a:xfrm>
            <a:off x="1525145" y="1083663"/>
            <a:ext cx="6093710" cy="5491049"/>
          </a:xfrm>
          <a:prstGeom prst="rect">
            <a:avLst/>
          </a:prstGeom>
        </p:spPr>
      </p:pic>
      <p:pic>
        <p:nvPicPr>
          <p:cNvPr id="7" name="Picture 6">
            <a:extLst>
              <a:ext uri="{FF2B5EF4-FFF2-40B4-BE49-F238E27FC236}">
                <a16:creationId xmlns:a16="http://schemas.microsoft.com/office/drawing/2014/main" id="{C9A84722-D0F4-E099-00CD-045BD1C4A1BC}"/>
              </a:ext>
            </a:extLst>
          </p:cNvPr>
          <p:cNvPicPr>
            <a:picLocks noChangeAspect="1"/>
          </p:cNvPicPr>
          <p:nvPr/>
        </p:nvPicPr>
        <p:blipFill>
          <a:blip r:embed="rId3"/>
          <a:stretch>
            <a:fillRect/>
          </a:stretch>
        </p:blipFill>
        <p:spPr>
          <a:xfrm>
            <a:off x="0" y="0"/>
            <a:ext cx="9144000" cy="934571"/>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8" name="Title 6">
            <a:extLst>
              <a:ext uri="{FF2B5EF4-FFF2-40B4-BE49-F238E27FC236}">
                <a16:creationId xmlns:a16="http://schemas.microsoft.com/office/drawing/2014/main" id="{302C3E5E-7B2F-3A8A-C56B-0E01195227E2}"/>
              </a:ext>
            </a:extLst>
          </p:cNvPr>
          <p:cNvSpPr txBox="1">
            <a:spLocks/>
          </p:cNvSpPr>
          <p:nvPr/>
        </p:nvSpPr>
        <p:spPr>
          <a:xfrm>
            <a:off x="1179900" y="203645"/>
            <a:ext cx="6784199" cy="527280"/>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algn="ctr" hangingPunct="1"/>
            <a:r>
              <a:rPr lang="en-US" sz="3200" b="0" dirty="0">
                <a:solidFill>
                  <a:schemeClr val="bg1"/>
                </a:solidFill>
                <a:latin typeface="Segoe UI Light" panose="020B0502040204020203" pitchFamily="34" charset="0"/>
                <a:cs typeface="Segoe UI Light" panose="020B0502040204020203" pitchFamily="34" charset="0"/>
              </a:rPr>
              <a:t>FR 80 Calculator (Income Projection)</a:t>
            </a:r>
          </a:p>
        </p:txBody>
      </p:sp>
      <p:pic>
        <p:nvPicPr>
          <p:cNvPr id="11" name="Picture 10" descr="Logo&#10;&#10;Description automatically generated with low confidence">
            <a:extLst>
              <a:ext uri="{FF2B5EF4-FFF2-40B4-BE49-F238E27FC236}">
                <a16:creationId xmlns:a16="http://schemas.microsoft.com/office/drawing/2014/main" id="{64FE4B66-71B6-16C1-D530-FD66684709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spTree>
    <p:extLst>
      <p:ext uri="{BB962C8B-B14F-4D97-AF65-F5344CB8AC3E}">
        <p14:creationId xmlns:p14="http://schemas.microsoft.com/office/powerpoint/2010/main" val="280679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FA0DDD-A3D3-9EA7-FD06-F889460FEF8D}"/>
              </a:ext>
            </a:extLst>
          </p:cNvPr>
          <p:cNvSpPr>
            <a:spLocks noGrp="1"/>
          </p:cNvSpPr>
          <p:nvPr>
            <p:ph type="sldNum" sz="quarter" idx="2"/>
          </p:nvPr>
        </p:nvSpPr>
        <p:spPr/>
        <p:txBody>
          <a:bodyPr/>
          <a:lstStyle/>
          <a:p>
            <a:fld id="{86CB4B4D-7CA3-9044-876B-883B54F8677D}" type="slidenum">
              <a:rPr lang="en-US" smtClean="0"/>
              <a:t>6</a:t>
            </a:fld>
            <a:endParaRPr lang="en-US"/>
          </a:p>
        </p:txBody>
      </p:sp>
      <p:pic>
        <p:nvPicPr>
          <p:cNvPr id="3" name="Picture 2">
            <a:extLst>
              <a:ext uri="{FF2B5EF4-FFF2-40B4-BE49-F238E27FC236}">
                <a16:creationId xmlns:a16="http://schemas.microsoft.com/office/drawing/2014/main" id="{C3646DAF-CBD9-8CFA-5A1D-687FCA4D23DD}"/>
              </a:ext>
            </a:extLst>
          </p:cNvPr>
          <p:cNvPicPr>
            <a:picLocks noChangeAspect="1"/>
          </p:cNvPicPr>
          <p:nvPr/>
        </p:nvPicPr>
        <p:blipFill>
          <a:blip r:embed="rId3"/>
          <a:stretch>
            <a:fillRect/>
          </a:stretch>
        </p:blipFill>
        <p:spPr>
          <a:xfrm>
            <a:off x="1759102" y="1035482"/>
            <a:ext cx="5625794" cy="5391253"/>
          </a:xfrm>
          <a:prstGeom prst="rect">
            <a:avLst/>
          </a:prstGeom>
        </p:spPr>
      </p:pic>
      <p:pic>
        <p:nvPicPr>
          <p:cNvPr id="5" name="Picture 4">
            <a:extLst>
              <a:ext uri="{FF2B5EF4-FFF2-40B4-BE49-F238E27FC236}">
                <a16:creationId xmlns:a16="http://schemas.microsoft.com/office/drawing/2014/main" id="{5DECBAC5-85D9-3ACC-6A4F-F8A993616083}"/>
              </a:ext>
            </a:extLst>
          </p:cNvPr>
          <p:cNvPicPr>
            <a:picLocks noChangeAspect="1"/>
          </p:cNvPicPr>
          <p:nvPr/>
        </p:nvPicPr>
        <p:blipFill>
          <a:blip r:embed="rId4"/>
          <a:stretch>
            <a:fillRect/>
          </a:stretch>
        </p:blipFill>
        <p:spPr>
          <a:xfrm>
            <a:off x="0" y="0"/>
            <a:ext cx="9144000" cy="934571"/>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6" name="Title 6">
            <a:extLst>
              <a:ext uri="{FF2B5EF4-FFF2-40B4-BE49-F238E27FC236}">
                <a16:creationId xmlns:a16="http://schemas.microsoft.com/office/drawing/2014/main" id="{8B38B1BA-A464-55CE-72B0-42239CE3C828}"/>
              </a:ext>
            </a:extLst>
          </p:cNvPr>
          <p:cNvSpPr txBox="1">
            <a:spLocks/>
          </p:cNvSpPr>
          <p:nvPr/>
        </p:nvSpPr>
        <p:spPr>
          <a:xfrm>
            <a:off x="818549" y="217669"/>
            <a:ext cx="7506900" cy="527280"/>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algn="ctr" hangingPunct="1"/>
            <a:r>
              <a:rPr lang="en-US" sz="3200" b="0" dirty="0">
                <a:solidFill>
                  <a:schemeClr val="bg1"/>
                </a:solidFill>
                <a:latin typeface="Segoe UI Light" panose="020B0502040204020203" pitchFamily="34" charset="0"/>
                <a:cs typeface="Segoe UI Light" panose="020B0502040204020203" pitchFamily="34" charset="0"/>
              </a:rPr>
              <a:t>FR 80 Calculator ( TSP Growth Projection)</a:t>
            </a:r>
          </a:p>
        </p:txBody>
      </p:sp>
      <p:pic>
        <p:nvPicPr>
          <p:cNvPr id="9" name="Picture 8" descr="Logo&#10;&#10;Description automatically generated with low confidence">
            <a:extLst>
              <a:ext uri="{FF2B5EF4-FFF2-40B4-BE49-F238E27FC236}">
                <a16:creationId xmlns:a16="http://schemas.microsoft.com/office/drawing/2014/main" id="{71FE9505-FDEF-1DCC-0419-D8BA90A624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spTree>
    <p:extLst>
      <p:ext uri="{BB962C8B-B14F-4D97-AF65-F5344CB8AC3E}">
        <p14:creationId xmlns:p14="http://schemas.microsoft.com/office/powerpoint/2010/main" val="26260876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65BD61-4DE7-FFE6-AB8C-B56C5E85C2EA}"/>
              </a:ext>
            </a:extLst>
          </p:cNvPr>
          <p:cNvSpPr/>
          <p:nvPr/>
        </p:nvSpPr>
        <p:spPr>
          <a:xfrm>
            <a:off x="0" y="0"/>
            <a:ext cx="3382178" cy="685800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0" name="Slide Number Placeholder 1"/>
          <p:cNvSpPr txBox="1">
            <a:spLocks noGrp="1"/>
          </p:cNvSpPr>
          <p:nvPr>
            <p:ph type="sldNum" sz="quarter" idx="2"/>
          </p:nvPr>
        </p:nvSpPr>
        <p:spPr/>
        <p:txBody>
          <a:bodyPr/>
          <a:lstStyle/>
          <a:p>
            <a:fld id="{86CB4B4D-7CA3-9044-876B-883B54F8677D}" type="slidenum">
              <a:rPr lang="en-US"/>
              <a:pPr/>
              <a:t>7</a:t>
            </a:fld>
            <a:endParaRPr lang="en-US" dirty="0"/>
          </a:p>
        </p:txBody>
      </p:sp>
      <p:sp>
        <p:nvSpPr>
          <p:cNvPr id="78" name="In the Summer of 2003, the Founders of our company were asked to assess the federal retirement system and the various components of the TSP.…"/>
          <p:cNvSpPr txBox="1">
            <a:spLocks noGrp="1"/>
          </p:cNvSpPr>
          <p:nvPr>
            <p:ph type="body" idx="4294967295"/>
          </p:nvPr>
        </p:nvSpPr>
        <p:spPr>
          <a:xfrm>
            <a:off x="3762676" y="440675"/>
            <a:ext cx="4999052" cy="5566425"/>
          </a:xfrm>
          <a:prstGeom prst="rect">
            <a:avLst/>
          </a:prstGeom>
        </p:spPr>
        <p:txBody>
          <a:bodyPr lIns="0" tIns="0" rIns="0" bIns="0">
            <a:noAutofit/>
          </a:bodyPr>
          <a:lstStyle/>
          <a:p>
            <a:pPr marL="305607" indent="-213924" defTabSz="765349">
              <a:lnSpc>
                <a:spcPct val="80000"/>
              </a:lnSpc>
              <a:spcBef>
                <a:spcPts val="200"/>
              </a:spcBef>
              <a:defRPr sz="1800"/>
            </a:pPr>
            <a:endParaRPr lang="en-US" b="1" dirty="0">
              <a:solidFill>
                <a:schemeClr val="tx1"/>
              </a:solidFill>
            </a:endParaRPr>
          </a:p>
          <a:p>
            <a:pPr marL="91683" indent="0" defTabSz="765349">
              <a:lnSpc>
                <a:spcPct val="80000"/>
              </a:lnSpc>
              <a:spcBef>
                <a:spcPts val="200"/>
              </a:spcBef>
              <a:spcAft>
                <a:spcPts val="1200"/>
              </a:spcAft>
              <a:buNone/>
              <a:defRPr sz="1800"/>
            </a:pPr>
            <a:r>
              <a:rPr lang="en-US" sz="2000" b="1" dirty="0">
                <a:solidFill>
                  <a:schemeClr val="tx2"/>
                </a:solidFill>
                <a:latin typeface="Segoe UI" panose="020B0502040204020203" pitchFamily="34" charset="0"/>
                <a:cs typeface="Segoe UI" panose="020B0502040204020203" pitchFamily="34" charset="0"/>
              </a:rPr>
              <a:t>Making the right “percentage allocation” between the TSP Funds could add 33% to your account over time. </a:t>
            </a:r>
            <a:endParaRPr lang="en-US" sz="1800" dirty="0"/>
          </a:p>
          <a:p>
            <a:pPr marL="91440" indent="0" defTabSz="765349">
              <a:lnSpc>
                <a:spcPct val="80000"/>
              </a:lnSpc>
              <a:spcBef>
                <a:spcPts val="200"/>
              </a:spcBef>
              <a:spcAft>
                <a:spcPts val="1200"/>
              </a:spcAft>
              <a:buNone/>
              <a:defRPr sz="1800"/>
            </a:pPr>
            <a:r>
              <a:rPr lang="en-US" sz="1600" b="1" dirty="0">
                <a:latin typeface="Segoe UI" panose="020B0502040204020203" pitchFamily="34" charset="0"/>
                <a:cs typeface="Segoe UI" panose="020B0502040204020203" pitchFamily="34" charset="0"/>
              </a:rPr>
              <a:t>G Fund: </a:t>
            </a:r>
            <a:r>
              <a:rPr lang="en-US" sz="1600" dirty="0"/>
              <a:t>The G Fund buys a nonmarketable U.S. Treasury security that is guaranteed by the U.S. Government, so it can’t lose money. </a:t>
            </a:r>
          </a:p>
          <a:p>
            <a:pPr marL="91440" indent="0" defTabSz="765349">
              <a:lnSpc>
                <a:spcPct val="80000"/>
              </a:lnSpc>
              <a:spcBef>
                <a:spcPts val="200"/>
              </a:spcBef>
              <a:spcAft>
                <a:spcPts val="1200"/>
              </a:spcAft>
              <a:buNone/>
              <a:defRPr sz="1800"/>
            </a:pPr>
            <a:r>
              <a:rPr lang="en-US" sz="1600" b="1" dirty="0">
                <a:latin typeface="Segoe UI" panose="020B0502040204020203" pitchFamily="34" charset="0"/>
                <a:cs typeface="Segoe UI" panose="020B0502040204020203" pitchFamily="34" charset="0"/>
              </a:rPr>
              <a:t>F Fund: </a:t>
            </a:r>
            <a:r>
              <a:rPr lang="en-US" sz="1600" dirty="0"/>
              <a:t>Government, corporate, and mortgage-backed bonds. Attempts to match the performance of the Barclays Capital U.S. Aggregate Bond Index</a:t>
            </a:r>
          </a:p>
          <a:p>
            <a:pPr marL="91440" indent="0" defTabSz="765349">
              <a:lnSpc>
                <a:spcPct val="80000"/>
              </a:lnSpc>
              <a:spcBef>
                <a:spcPts val="200"/>
              </a:spcBef>
              <a:spcAft>
                <a:spcPts val="1200"/>
              </a:spcAft>
              <a:buNone/>
              <a:defRPr sz="1800"/>
            </a:pPr>
            <a:r>
              <a:rPr lang="en-US" sz="1600" b="1" dirty="0">
                <a:latin typeface="Segoe UI" panose="020B0502040204020203" pitchFamily="34" charset="0"/>
                <a:cs typeface="Segoe UI" panose="020B0502040204020203" pitchFamily="34" charset="0"/>
              </a:rPr>
              <a:t>C Fund: </a:t>
            </a:r>
            <a:r>
              <a:rPr lang="en-US" sz="1600" dirty="0"/>
              <a:t>Attempts to match the performance of the S&amp;P 500</a:t>
            </a:r>
          </a:p>
          <a:p>
            <a:pPr marL="91440" indent="0" defTabSz="765349">
              <a:lnSpc>
                <a:spcPct val="80000"/>
              </a:lnSpc>
              <a:spcBef>
                <a:spcPts val="200"/>
              </a:spcBef>
              <a:spcAft>
                <a:spcPts val="1200"/>
              </a:spcAft>
              <a:buNone/>
              <a:defRPr sz="1800"/>
            </a:pPr>
            <a:r>
              <a:rPr lang="en-US" sz="1600" b="1" dirty="0">
                <a:latin typeface="Segoe UI" panose="020B0502040204020203" pitchFamily="34" charset="0"/>
                <a:cs typeface="Segoe UI" panose="020B0502040204020203" pitchFamily="34" charset="0"/>
              </a:rPr>
              <a:t>S Fund: </a:t>
            </a:r>
            <a:r>
              <a:rPr lang="en-US" sz="1600" dirty="0"/>
              <a:t>Attempts to match the performance of the Dow Jones U.S. Completion TSM Index</a:t>
            </a:r>
          </a:p>
          <a:p>
            <a:pPr marL="91440" indent="0" defTabSz="765349">
              <a:lnSpc>
                <a:spcPct val="80000"/>
              </a:lnSpc>
              <a:spcBef>
                <a:spcPts val="200"/>
              </a:spcBef>
              <a:spcAft>
                <a:spcPts val="1200"/>
              </a:spcAft>
              <a:buNone/>
              <a:defRPr sz="1800"/>
            </a:pPr>
            <a:r>
              <a:rPr lang="en-US" sz="1600" b="1" dirty="0">
                <a:latin typeface="Segoe UI" panose="020B0502040204020203" pitchFamily="34" charset="0"/>
                <a:cs typeface="Segoe UI" panose="020B0502040204020203" pitchFamily="34" charset="0"/>
              </a:rPr>
              <a:t>I Fund: </a:t>
            </a:r>
            <a:r>
              <a:rPr lang="en-US" sz="1600" dirty="0"/>
              <a:t>Attempts to match the performance of the MSCI EAFE Index</a:t>
            </a:r>
          </a:p>
          <a:p>
            <a:pPr marL="91440" indent="0" defTabSz="765349">
              <a:lnSpc>
                <a:spcPct val="80000"/>
              </a:lnSpc>
              <a:spcBef>
                <a:spcPts val="200"/>
              </a:spcBef>
              <a:spcAft>
                <a:spcPts val="1200"/>
              </a:spcAft>
              <a:buNone/>
              <a:defRPr sz="1800"/>
            </a:pPr>
            <a:r>
              <a:rPr lang="en-US" sz="1600" b="1" dirty="0">
                <a:latin typeface="Segoe UI" panose="020B0502040204020203" pitchFamily="34" charset="0"/>
                <a:cs typeface="Segoe UI" panose="020B0502040204020203" pitchFamily="34" charset="0"/>
              </a:rPr>
              <a:t>L Funds: </a:t>
            </a:r>
            <a:r>
              <a:rPr lang="en-US" sz="1600" dirty="0"/>
              <a:t>Invested in the G, F, C, S, and I Funds. The closer you are to the Fund Expiration Date (2030, 2040, 2050), the more it is weighted to the G Fund. The Further out the Expiration Date, the more it is weighted to the C, S, and I Funds) </a:t>
            </a:r>
          </a:p>
        </p:txBody>
      </p:sp>
      <p:sp>
        <p:nvSpPr>
          <p:cNvPr id="6" name="Our Mission Is To Help You Build a “Bullet-Proof Federal Retirement">
            <a:extLst>
              <a:ext uri="{FF2B5EF4-FFF2-40B4-BE49-F238E27FC236}">
                <a16:creationId xmlns:a16="http://schemas.microsoft.com/office/drawing/2014/main" id="{4FEAD098-63E3-B941-8B10-BDC72187970C}"/>
              </a:ext>
            </a:extLst>
          </p:cNvPr>
          <p:cNvSpPr txBox="1"/>
          <p:nvPr/>
        </p:nvSpPr>
        <p:spPr>
          <a:xfrm>
            <a:off x="3762676"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pic>
        <p:nvPicPr>
          <p:cNvPr id="3" name="Picture 2" descr="Logo&#10;&#10;Description automatically generated with low confidence">
            <a:extLst>
              <a:ext uri="{FF2B5EF4-FFF2-40B4-BE49-F238E27FC236}">
                <a16:creationId xmlns:a16="http://schemas.microsoft.com/office/drawing/2014/main" id="{F7CFB02E-8738-5444-277D-19AB6CE82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141" y="5754053"/>
            <a:ext cx="912013" cy="892470"/>
          </a:xfrm>
          <a:prstGeom prst="rect">
            <a:avLst/>
          </a:prstGeom>
        </p:spPr>
      </p:pic>
      <p:sp>
        <p:nvSpPr>
          <p:cNvPr id="2" name="Title 6">
            <a:extLst>
              <a:ext uri="{FF2B5EF4-FFF2-40B4-BE49-F238E27FC236}">
                <a16:creationId xmlns:a16="http://schemas.microsoft.com/office/drawing/2014/main" id="{630A4E19-EE5C-9E5E-2D4D-619AA98A6105}"/>
              </a:ext>
            </a:extLst>
          </p:cNvPr>
          <p:cNvSpPr txBox="1">
            <a:spLocks/>
          </p:cNvSpPr>
          <p:nvPr/>
        </p:nvSpPr>
        <p:spPr>
          <a:xfrm>
            <a:off x="382273" y="1574135"/>
            <a:ext cx="2680416" cy="2931764"/>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hangingPunct="1"/>
            <a:r>
              <a:rPr lang="en-US" sz="4800" b="0" dirty="0">
                <a:solidFill>
                  <a:schemeClr val="bg1"/>
                </a:solidFill>
                <a:latin typeface="Segoe UI Light" panose="020B0502040204020203" pitchFamily="34" charset="0"/>
                <a:cs typeface="Segoe UI Light" panose="020B0502040204020203" pitchFamily="34" charset="0"/>
              </a:rPr>
              <a:t>How The TSP Funds Earn Money</a:t>
            </a:r>
          </a:p>
        </p:txBody>
      </p:sp>
    </p:spTree>
    <p:extLst>
      <p:ext uri="{BB962C8B-B14F-4D97-AF65-F5344CB8AC3E}">
        <p14:creationId xmlns:p14="http://schemas.microsoft.com/office/powerpoint/2010/main" val="37851256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EC4B09-7DF8-91C9-53AA-76D47B12F1BC}"/>
              </a:ext>
            </a:extLst>
          </p:cNvPr>
          <p:cNvPicPr>
            <a:picLocks noChangeAspect="1"/>
          </p:cNvPicPr>
          <p:nvPr/>
        </p:nvPicPr>
        <p:blipFill>
          <a:blip r:embed="rId3"/>
          <a:stretch>
            <a:fillRect/>
          </a:stretch>
        </p:blipFill>
        <p:spPr>
          <a:xfrm>
            <a:off x="0" y="-1"/>
            <a:ext cx="9144000" cy="1815133"/>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100" name="Our “Approved Webinar Hosts” are well vetted by us, and experts in helping federal employees better plan for their retirement and by agreement with us, do not charge federal employees for any of their retirement consultation services or “Pre-Retirement Strategy Reports”, no matter how extensive their reports or retirement planning advice might be.…"/>
          <p:cNvSpPr txBox="1">
            <a:spLocks noGrp="1"/>
          </p:cNvSpPr>
          <p:nvPr>
            <p:ph type="body" idx="4294967295"/>
          </p:nvPr>
        </p:nvSpPr>
        <p:spPr>
          <a:xfrm>
            <a:off x="1062760" y="1975541"/>
            <a:ext cx="7089722" cy="4079148"/>
          </a:xfrm>
          <a:prstGeom prst="rect">
            <a:avLst/>
          </a:prstGeom>
        </p:spPr>
        <p:txBody>
          <a:bodyPr>
            <a:noAutofit/>
          </a:bodyPr>
          <a:lstStyle/>
          <a:p>
            <a:pPr marL="109540" indent="0">
              <a:spcAft>
                <a:spcPts val="1200"/>
              </a:spcAft>
              <a:buNone/>
            </a:pPr>
            <a:r>
              <a:rPr lang="en-US" sz="1600" b="1" dirty="0">
                <a:latin typeface="Segoe UI" panose="020B0502040204020203" pitchFamily="34" charset="0"/>
                <a:cs typeface="Segoe UI" panose="020B0502040204020203" pitchFamily="34" charset="0"/>
              </a:rPr>
              <a:t>Fact: </a:t>
            </a:r>
            <a:r>
              <a:rPr lang="en-US" sz="1600" dirty="0"/>
              <a:t>During the past 10 years the I Fund earned 50% less than the C&amp;S Funds.</a:t>
            </a:r>
          </a:p>
          <a:p>
            <a:pPr marL="109540" indent="0">
              <a:spcAft>
                <a:spcPts val="1200"/>
              </a:spcAft>
              <a:buNone/>
            </a:pPr>
            <a:r>
              <a:rPr lang="en-US" sz="1600" b="1" dirty="0">
                <a:latin typeface="Segoe UI" panose="020B0502040204020203" pitchFamily="34" charset="0"/>
                <a:cs typeface="Segoe UI" panose="020B0502040204020203" pitchFamily="34" charset="0"/>
              </a:rPr>
              <a:t>Fact: </a:t>
            </a:r>
            <a:r>
              <a:rPr lang="en-US" sz="1600" dirty="0"/>
              <a:t>The I Fund has lost money in years where the C &amp; S Funds made money.</a:t>
            </a:r>
          </a:p>
          <a:p>
            <a:pPr marL="109540" indent="0">
              <a:spcAft>
                <a:spcPts val="1200"/>
              </a:spcAft>
              <a:buNone/>
            </a:pPr>
            <a:r>
              <a:rPr lang="en-US" sz="1600" b="1" dirty="0">
                <a:latin typeface="Segoe UI" panose="020B0502040204020203" pitchFamily="34" charset="0"/>
                <a:cs typeface="Segoe UI" panose="020B0502040204020203" pitchFamily="34" charset="0"/>
              </a:rPr>
              <a:t>Fact: </a:t>
            </a:r>
            <a:r>
              <a:rPr lang="en-US" sz="1600" dirty="0"/>
              <a:t>The G Fund earned 4.22% in 2023,  2.98 % in 2022, 1.3% in 2021 and 2.23% during the past 10 years. In essence the G Fund does lose money because it does not keep up with inflation and there are “lost opportunity costs” associated with owning it i.e. you could have done better with an FIA.</a:t>
            </a:r>
          </a:p>
          <a:p>
            <a:pPr marL="109540" indent="0">
              <a:spcAft>
                <a:spcPts val="1200"/>
              </a:spcAft>
              <a:buNone/>
            </a:pPr>
            <a:r>
              <a:rPr lang="en-US" sz="1600" b="1" dirty="0">
                <a:latin typeface="Segoe UI" panose="020B0502040204020203" pitchFamily="34" charset="0"/>
                <a:cs typeface="Segoe UI" panose="020B0502040204020203" pitchFamily="34" charset="0"/>
              </a:rPr>
              <a:t>Fact: </a:t>
            </a:r>
            <a:r>
              <a:rPr lang="en-US" sz="1600" dirty="0"/>
              <a:t>The L Fund has a significant amount invested in the I Fund and G Fund.</a:t>
            </a:r>
          </a:p>
          <a:p>
            <a:pPr marL="109540" indent="0">
              <a:spcAft>
                <a:spcPts val="1200"/>
              </a:spcAft>
              <a:buNone/>
            </a:pPr>
            <a:r>
              <a:rPr lang="en-US" sz="1600" b="1" dirty="0">
                <a:latin typeface="Segoe UI" panose="020B0502040204020203" pitchFamily="34" charset="0"/>
                <a:cs typeface="Segoe UI" panose="020B0502040204020203" pitchFamily="34" charset="0"/>
              </a:rPr>
              <a:t>Fact: </a:t>
            </a:r>
            <a:r>
              <a:rPr lang="en-US" sz="1600" dirty="0"/>
              <a:t>The C &amp; S Funds have a huge downside exposure because they are “Administered” and not “Managed” to maximize gains and minimize losses.</a:t>
            </a:r>
          </a:p>
          <a:p>
            <a:pPr marL="109540" indent="0">
              <a:spcAft>
                <a:spcPts val="1200"/>
              </a:spcAft>
              <a:buNone/>
            </a:pPr>
            <a:r>
              <a:rPr lang="en-US" sz="1600" b="1" dirty="0">
                <a:latin typeface="Segoe UI" panose="020B0502040204020203" pitchFamily="34" charset="0"/>
                <a:cs typeface="Segoe UI" panose="020B0502040204020203" pitchFamily="34" charset="0"/>
              </a:rPr>
              <a:t>Fact: </a:t>
            </a:r>
            <a:r>
              <a:rPr lang="en-US" sz="1600" dirty="0"/>
              <a:t>If you are retiring within the next 12 years, your retirement savings should not be at risk to lose value…So how do you protect yourself?</a:t>
            </a:r>
          </a:p>
        </p:txBody>
      </p:sp>
      <p:sp>
        <p:nvSpPr>
          <p:cNvPr id="102" name="Slide Number Placeholder 1"/>
          <p:cNvSpPr txBox="1">
            <a:spLocks noGrp="1"/>
          </p:cNvSpPr>
          <p:nvPr>
            <p:ph type="sldNum" sz="quarter" idx="4294967295"/>
          </p:nvPr>
        </p:nvSpPr>
        <p:spPr>
          <a:xfrm>
            <a:off x="8835707" y="6522535"/>
            <a:ext cx="178117" cy="25132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solidFill>
                  <a:schemeClr val="bg1"/>
                </a:solidFill>
              </a:rPr>
              <a:t>8</a:t>
            </a:fld>
            <a:endParaRPr dirty="0">
              <a:solidFill>
                <a:schemeClr val="bg1"/>
              </a:solidFill>
            </a:endParaRPr>
          </a:p>
        </p:txBody>
      </p:sp>
      <p:sp>
        <p:nvSpPr>
          <p:cNvPr id="5" name="Title 6">
            <a:extLst>
              <a:ext uri="{FF2B5EF4-FFF2-40B4-BE49-F238E27FC236}">
                <a16:creationId xmlns:a16="http://schemas.microsoft.com/office/drawing/2014/main" id="{611F2C00-20D3-A9C0-9223-8B368ABABD5B}"/>
              </a:ext>
            </a:extLst>
          </p:cNvPr>
          <p:cNvSpPr txBox="1">
            <a:spLocks/>
          </p:cNvSpPr>
          <p:nvPr/>
        </p:nvSpPr>
        <p:spPr>
          <a:xfrm>
            <a:off x="457200" y="313160"/>
            <a:ext cx="8058839" cy="1417837"/>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defTabSz="765349">
              <a:lnSpc>
                <a:spcPct val="90000"/>
              </a:lnSpc>
              <a:spcBef>
                <a:spcPts val="200"/>
              </a:spcBef>
              <a:buNone/>
              <a:defRPr sz="1800"/>
            </a:pPr>
            <a:r>
              <a:rPr lang="en-US" sz="4000" dirty="0">
                <a:solidFill>
                  <a:schemeClr val="bg1"/>
                </a:solidFill>
                <a:latin typeface="Segoe UI Light" panose="020B0502040204020203" pitchFamily="34" charset="0"/>
                <a:cs typeface="Segoe UI Light" panose="020B0502040204020203" pitchFamily="34" charset="0"/>
              </a:rPr>
              <a:t>TSP Fund “Allocation Maximization”</a:t>
            </a:r>
            <a:br>
              <a:rPr lang="en-US" sz="4000" dirty="0">
                <a:solidFill>
                  <a:schemeClr val="bg1"/>
                </a:solidFill>
                <a:latin typeface="Segoe UI Light" panose="020B0502040204020203" pitchFamily="34" charset="0"/>
                <a:cs typeface="Segoe UI Light" panose="020B0502040204020203" pitchFamily="34" charset="0"/>
              </a:rPr>
            </a:br>
            <a:r>
              <a:rPr lang="en-US" sz="4000" dirty="0">
                <a:solidFill>
                  <a:schemeClr val="bg1"/>
                </a:solidFill>
                <a:latin typeface="Segoe UI Light" panose="020B0502040204020203" pitchFamily="34" charset="0"/>
                <a:cs typeface="Segoe UI Light" panose="020B0502040204020203" pitchFamily="34" charset="0"/>
              </a:rPr>
              <a:t>Six Undisputed Facts</a:t>
            </a:r>
          </a:p>
        </p:txBody>
      </p:sp>
      <p:pic>
        <p:nvPicPr>
          <p:cNvPr id="12" name="Picture 11" descr="Logo&#10;&#10;Description automatically generated with low confidence">
            <a:extLst>
              <a:ext uri="{FF2B5EF4-FFF2-40B4-BE49-F238E27FC236}">
                <a16:creationId xmlns:a16="http://schemas.microsoft.com/office/drawing/2014/main" id="{89A3AFD7-1CF5-EB1C-D6E9-F7B4AE8EF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pic>
        <p:nvPicPr>
          <p:cNvPr id="3" name="Graphic 2" descr="Checkbox Checked outline">
            <a:extLst>
              <a:ext uri="{FF2B5EF4-FFF2-40B4-BE49-F238E27FC236}">
                <a16:creationId xmlns:a16="http://schemas.microsoft.com/office/drawing/2014/main" id="{B11BADA1-CF98-6864-0ABD-39EF9EA9D7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671" y="1914782"/>
            <a:ext cx="471089" cy="471089"/>
          </a:xfrm>
          <a:prstGeom prst="rect">
            <a:avLst/>
          </a:prstGeom>
        </p:spPr>
      </p:pic>
      <p:pic>
        <p:nvPicPr>
          <p:cNvPr id="6" name="Graphic 5" descr="Checkbox Checked outline">
            <a:extLst>
              <a:ext uri="{FF2B5EF4-FFF2-40B4-BE49-F238E27FC236}">
                <a16:creationId xmlns:a16="http://schemas.microsoft.com/office/drawing/2014/main" id="{C2C619CF-0E14-C0C3-C26D-DF0051354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671" y="2363837"/>
            <a:ext cx="471089" cy="471089"/>
          </a:xfrm>
          <a:prstGeom prst="rect">
            <a:avLst/>
          </a:prstGeom>
        </p:spPr>
      </p:pic>
      <p:pic>
        <p:nvPicPr>
          <p:cNvPr id="7" name="Graphic 6" descr="Checkbox Checked outline">
            <a:extLst>
              <a:ext uri="{FF2B5EF4-FFF2-40B4-BE49-F238E27FC236}">
                <a16:creationId xmlns:a16="http://schemas.microsoft.com/office/drawing/2014/main" id="{1EF9065B-8EF9-6AF5-6DE7-3DBBDDE533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671" y="2801875"/>
            <a:ext cx="471089" cy="471089"/>
          </a:xfrm>
          <a:prstGeom prst="rect">
            <a:avLst/>
          </a:prstGeom>
        </p:spPr>
      </p:pic>
      <p:pic>
        <p:nvPicPr>
          <p:cNvPr id="8" name="Graphic 7" descr="Checkbox Checked outline">
            <a:extLst>
              <a:ext uri="{FF2B5EF4-FFF2-40B4-BE49-F238E27FC236}">
                <a16:creationId xmlns:a16="http://schemas.microsoft.com/office/drawing/2014/main" id="{4592452B-3DDD-7366-ED8B-2495D632F3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671" y="3967024"/>
            <a:ext cx="471089" cy="471089"/>
          </a:xfrm>
          <a:prstGeom prst="rect">
            <a:avLst/>
          </a:prstGeom>
        </p:spPr>
      </p:pic>
      <p:pic>
        <p:nvPicPr>
          <p:cNvPr id="9" name="Graphic 8" descr="Checkbox Checked outline">
            <a:extLst>
              <a:ext uri="{FF2B5EF4-FFF2-40B4-BE49-F238E27FC236}">
                <a16:creationId xmlns:a16="http://schemas.microsoft.com/office/drawing/2014/main" id="{7E69C577-A6C7-884A-1636-BF901B8BB9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671" y="4438113"/>
            <a:ext cx="471089" cy="471089"/>
          </a:xfrm>
          <a:prstGeom prst="rect">
            <a:avLst/>
          </a:prstGeom>
        </p:spPr>
      </p:pic>
      <p:pic>
        <p:nvPicPr>
          <p:cNvPr id="11" name="Graphic 10" descr="Checkbox Checked outline">
            <a:extLst>
              <a:ext uri="{FF2B5EF4-FFF2-40B4-BE49-F238E27FC236}">
                <a16:creationId xmlns:a16="http://schemas.microsoft.com/office/drawing/2014/main" id="{FACE96D3-D4C6-78EF-7254-15CB8AE624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671" y="5107506"/>
            <a:ext cx="471089" cy="471089"/>
          </a:xfrm>
          <a:prstGeom prst="rect">
            <a:avLst/>
          </a:prstGeom>
        </p:spPr>
      </p:pic>
      <p:sp>
        <p:nvSpPr>
          <p:cNvPr id="14" name="Slide Number Placeholder 1">
            <a:extLst>
              <a:ext uri="{FF2B5EF4-FFF2-40B4-BE49-F238E27FC236}">
                <a16:creationId xmlns:a16="http://schemas.microsoft.com/office/drawing/2014/main" id="{1208A6B4-E726-73CB-4B34-CBFCE2BF5A72}"/>
              </a:ext>
            </a:extLst>
          </p:cNvPr>
          <p:cNvSpPr txBox="1">
            <a:spLocks noGrp="1"/>
          </p:cNvSpPr>
          <p:nvPr>
            <p:ph type="sldNum" sz="quarter" idx="2"/>
          </p:nvPr>
        </p:nvSpPr>
        <p:spPr>
          <a:xfrm>
            <a:off x="8761728" y="6522536"/>
            <a:ext cx="252097" cy="251328"/>
          </a:xfrm>
        </p:spPr>
        <p:txBody>
          <a:bodyPr/>
          <a:lstStyle/>
          <a:p>
            <a:fld id="{86CB4B4D-7CA3-9044-876B-883B54F8677D}" type="slidenum">
              <a:rPr lang="en-US"/>
              <a:pPr/>
              <a:t>8</a:t>
            </a:fld>
            <a:endParaRPr lang="en-US" dirty="0"/>
          </a:p>
        </p:txBody>
      </p:sp>
      <p:sp>
        <p:nvSpPr>
          <p:cNvPr id="10" name="Our Mission Is To Help You Build a “Bullet-Proof Federal Retirement">
            <a:extLst>
              <a:ext uri="{FF2B5EF4-FFF2-40B4-BE49-F238E27FC236}">
                <a16:creationId xmlns:a16="http://schemas.microsoft.com/office/drawing/2014/main" id="{36F82877-3F83-0275-BBC9-39C07C6D3BAC}"/>
              </a:ext>
            </a:extLst>
          </p:cNvPr>
          <p:cNvSpPr txBox="1"/>
          <p:nvPr/>
        </p:nvSpPr>
        <p:spPr>
          <a:xfrm>
            <a:off x="591671" y="6123307"/>
            <a:ext cx="4999052" cy="523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6174320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9A328-9FB3-B7FA-0122-FECF49F4076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AAE4E10-8FA5-B2B5-E42E-8ECD8138CCFB}"/>
              </a:ext>
            </a:extLst>
          </p:cNvPr>
          <p:cNvPicPr>
            <a:picLocks noChangeAspect="1"/>
          </p:cNvPicPr>
          <p:nvPr/>
        </p:nvPicPr>
        <p:blipFill>
          <a:blip r:embed="rId3"/>
          <a:stretch>
            <a:fillRect/>
          </a:stretch>
        </p:blipFill>
        <p:spPr>
          <a:xfrm>
            <a:off x="0" y="-1"/>
            <a:ext cx="9144000" cy="1815133"/>
          </a:xfrm>
          <a:prstGeom prst="rect">
            <a:avLst/>
          </a:prstGeom>
          <a:solidFill>
            <a:schemeClr val="tx2"/>
          </a:solidFill>
          <a:ln w="25400" cap="flat">
            <a:noFill/>
            <a:prstDash val="solid"/>
            <a:round/>
          </a:ln>
          <a:effectLst>
            <a:outerShdw blurRad="50800" dist="38100" dir="2700000" algn="tl" rotWithShape="0">
              <a:prstClr val="black">
                <a:alpha val="40000"/>
              </a:prstClr>
            </a:outerShdw>
          </a:effectLst>
          <a:sp3d/>
        </p:spPr>
      </p:pic>
      <p:sp>
        <p:nvSpPr>
          <p:cNvPr id="100" name="Our “Approved Webinar Hosts” are well vetted by us, and experts in helping federal employees better plan for their retirement and by agreement with us, do not charge federal employees for any of their retirement consultation services or “Pre-Retirement Strategy Reports”, no matter how extensive their reports or retirement planning advice might be.…">
            <a:extLst>
              <a:ext uri="{FF2B5EF4-FFF2-40B4-BE49-F238E27FC236}">
                <a16:creationId xmlns:a16="http://schemas.microsoft.com/office/drawing/2014/main" id="{1C55758D-70D2-F770-9489-EA83ACD4253B}"/>
              </a:ext>
            </a:extLst>
          </p:cNvPr>
          <p:cNvSpPr txBox="1">
            <a:spLocks noGrp="1"/>
          </p:cNvSpPr>
          <p:nvPr>
            <p:ph type="body" idx="4294967295"/>
          </p:nvPr>
        </p:nvSpPr>
        <p:spPr>
          <a:xfrm>
            <a:off x="1062760" y="1975541"/>
            <a:ext cx="7089722" cy="4079148"/>
          </a:xfrm>
          <a:prstGeom prst="rect">
            <a:avLst/>
          </a:prstGeom>
        </p:spPr>
        <p:txBody>
          <a:bodyPr>
            <a:noAutofit/>
          </a:bodyPr>
          <a:lstStyle/>
          <a:p>
            <a:pPr marL="109540" indent="0">
              <a:spcAft>
                <a:spcPts val="1200"/>
              </a:spcAft>
              <a:buNone/>
            </a:pPr>
            <a:r>
              <a:rPr lang="en-US" sz="2000" b="1" dirty="0">
                <a:latin typeface="Segoe UI" panose="020B0502040204020203" pitchFamily="34" charset="0"/>
                <a:cs typeface="Segoe UI" panose="020B0502040204020203" pitchFamily="34" charset="0"/>
              </a:rPr>
              <a:t>By way of example, if you have $100,000 in the G Fund today, and contribute $5000 a year going forward…</a:t>
            </a:r>
          </a:p>
          <a:p>
            <a:pPr marL="109540" indent="0">
              <a:spcAft>
                <a:spcPts val="1200"/>
              </a:spcAft>
              <a:buNone/>
            </a:pPr>
            <a:r>
              <a:rPr lang="en-US" sz="2000" b="1" dirty="0">
                <a:latin typeface="Segoe UI" panose="020B0502040204020203" pitchFamily="34" charset="0"/>
                <a:cs typeface="Segoe UI" panose="020B0502040204020203" pitchFamily="34" charset="0"/>
              </a:rPr>
              <a:t>In 20 years, at the historic 2.32% G Fund average interest rate, you would have $288,996.</a:t>
            </a:r>
          </a:p>
          <a:p>
            <a:pPr marL="109540" indent="0">
              <a:spcAft>
                <a:spcPts val="1200"/>
              </a:spcAft>
              <a:buNone/>
            </a:pPr>
            <a:r>
              <a:rPr lang="en-US" sz="2000" b="1" dirty="0">
                <a:latin typeface="Segoe UI" panose="020B0502040204020203" pitchFamily="34" charset="0"/>
                <a:cs typeface="Segoe UI" panose="020B0502040204020203" pitchFamily="34" charset="0"/>
              </a:rPr>
              <a:t>With a Tax Qualified TSP Alternative that can not lose money due to market conditions, earning 5.25%, you would have $456,933 in 20 years; a $167,937 difference.</a:t>
            </a:r>
          </a:p>
          <a:p>
            <a:pPr marL="109540" indent="0">
              <a:spcAft>
                <a:spcPts val="1200"/>
              </a:spcAft>
              <a:buNone/>
            </a:pPr>
            <a:r>
              <a:rPr lang="en-US" sz="2000" b="1" dirty="0">
                <a:latin typeface="Segoe UI" panose="020B0502040204020203" pitchFamily="34" charset="0"/>
                <a:cs typeface="Segoe UI" panose="020B0502040204020203" pitchFamily="34" charset="0"/>
              </a:rPr>
              <a:t>Ask Carolyn about this TSP Alternative!</a:t>
            </a:r>
          </a:p>
          <a:p>
            <a:pPr marL="109540" indent="0">
              <a:spcAft>
                <a:spcPts val="1200"/>
              </a:spcAft>
              <a:buNone/>
            </a:pPr>
            <a:endParaRPr lang="en-US" sz="2000" b="1" dirty="0">
              <a:latin typeface="Segoe UI" panose="020B0502040204020203" pitchFamily="34" charset="0"/>
              <a:cs typeface="Segoe UI" panose="020B0502040204020203" pitchFamily="34" charset="0"/>
            </a:endParaRPr>
          </a:p>
          <a:p>
            <a:pPr marL="109540" indent="0">
              <a:spcAft>
                <a:spcPts val="1200"/>
              </a:spcAft>
              <a:buNone/>
            </a:pPr>
            <a:endParaRPr lang="en-US" sz="1600" b="1" dirty="0">
              <a:latin typeface="Segoe UI" panose="020B0502040204020203" pitchFamily="34" charset="0"/>
              <a:cs typeface="Segoe UI" panose="020B0502040204020203" pitchFamily="34" charset="0"/>
            </a:endParaRPr>
          </a:p>
          <a:p>
            <a:pPr marL="109540" indent="0">
              <a:spcAft>
                <a:spcPts val="1200"/>
              </a:spcAft>
              <a:buNone/>
            </a:pPr>
            <a:endParaRPr lang="en-US" sz="1600" dirty="0"/>
          </a:p>
        </p:txBody>
      </p:sp>
      <p:sp>
        <p:nvSpPr>
          <p:cNvPr id="102" name="Slide Number Placeholder 1">
            <a:extLst>
              <a:ext uri="{FF2B5EF4-FFF2-40B4-BE49-F238E27FC236}">
                <a16:creationId xmlns:a16="http://schemas.microsoft.com/office/drawing/2014/main" id="{F1C8A334-6C28-01F0-B53C-7A662A523FC9}"/>
              </a:ext>
            </a:extLst>
          </p:cNvPr>
          <p:cNvSpPr txBox="1">
            <a:spLocks noGrp="1"/>
          </p:cNvSpPr>
          <p:nvPr>
            <p:ph type="sldNum" sz="quarter" idx="4294967295"/>
          </p:nvPr>
        </p:nvSpPr>
        <p:spPr>
          <a:xfrm>
            <a:off x="8835707" y="6522535"/>
            <a:ext cx="178117" cy="25132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solidFill>
                  <a:schemeClr val="bg1"/>
                </a:solidFill>
              </a:rPr>
              <a:t>9</a:t>
            </a:fld>
            <a:endParaRPr dirty="0">
              <a:solidFill>
                <a:schemeClr val="bg1"/>
              </a:solidFill>
            </a:endParaRPr>
          </a:p>
        </p:txBody>
      </p:sp>
      <p:sp>
        <p:nvSpPr>
          <p:cNvPr id="5" name="Title 6">
            <a:extLst>
              <a:ext uri="{FF2B5EF4-FFF2-40B4-BE49-F238E27FC236}">
                <a16:creationId xmlns:a16="http://schemas.microsoft.com/office/drawing/2014/main" id="{2A99F803-5AFF-D8C0-7D8B-A63798C55DC3}"/>
              </a:ext>
            </a:extLst>
          </p:cNvPr>
          <p:cNvSpPr txBox="1">
            <a:spLocks/>
          </p:cNvSpPr>
          <p:nvPr/>
        </p:nvSpPr>
        <p:spPr>
          <a:xfrm>
            <a:off x="457200" y="313160"/>
            <a:ext cx="8058839" cy="1417837"/>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Segoe UI Semibold" panose="020B0502040204020203" pitchFamily="34" charset="0"/>
                <a:ea typeface="Segoe UI Semibold" panose="020B0502040204020203" pitchFamily="34" charset="0"/>
                <a:cs typeface="Segoe UI Semibold" panose="020B0502040204020203" pitchFamily="34" charset="0"/>
                <a:sym typeface="Lucida Sans Unicode"/>
              </a:defRPr>
            </a:lvl1pPr>
            <a:lvl2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2pPr>
            <a:lvl3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3pPr>
            <a:lvl4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4pPr>
            <a:lvl5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5pPr>
            <a:lvl6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6pPr>
            <a:lvl7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7pPr>
            <a:lvl8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8pPr>
            <a:lvl9pPr marL="0" marR="0" indent="0" algn="l" defTabSz="914400" rtl="0" latinLnBrk="0">
              <a:lnSpc>
                <a:spcPct val="100000"/>
              </a:lnSpc>
              <a:spcBef>
                <a:spcPts val="0"/>
              </a:spcBef>
              <a:spcAft>
                <a:spcPts val="0"/>
              </a:spcAft>
              <a:buClrTx/>
              <a:buSzTx/>
              <a:buFontTx/>
              <a:buNone/>
              <a:tabLst/>
              <a:defRPr sz="4100" b="1" i="0" u="none" strike="noStrike" cap="none" spc="0" baseline="0">
                <a:solidFill>
                  <a:srgbClr val="464646"/>
                </a:solidFill>
                <a:uFillTx/>
                <a:latin typeface="Lucida Sans Unicode"/>
                <a:ea typeface="Lucida Sans Unicode"/>
                <a:cs typeface="Lucida Sans Unicode"/>
                <a:sym typeface="Lucida Sans Unicode"/>
              </a:defRPr>
            </a:lvl9pPr>
          </a:lstStyle>
          <a:p>
            <a:pPr marL="91683" indent="0" algn="ctr" defTabSz="765349">
              <a:lnSpc>
                <a:spcPct val="90000"/>
              </a:lnSpc>
              <a:spcBef>
                <a:spcPts val="200"/>
              </a:spcBef>
              <a:buNone/>
              <a:defRPr sz="1800"/>
            </a:pPr>
            <a:r>
              <a:rPr lang="en-US" sz="4000" dirty="0">
                <a:solidFill>
                  <a:schemeClr val="bg1"/>
                </a:solidFill>
                <a:latin typeface="Segoe UI Light" panose="020B0502040204020203" pitchFamily="34" charset="0"/>
                <a:cs typeface="Segoe UI Light" panose="020B0502040204020203" pitchFamily="34" charset="0"/>
              </a:rPr>
              <a:t>Time Value Of Money</a:t>
            </a:r>
          </a:p>
          <a:p>
            <a:pPr marL="91683" indent="0" algn="ctr" defTabSz="765349">
              <a:lnSpc>
                <a:spcPct val="90000"/>
              </a:lnSpc>
              <a:spcBef>
                <a:spcPts val="200"/>
              </a:spcBef>
              <a:buNone/>
              <a:defRPr sz="1800"/>
            </a:pPr>
            <a:r>
              <a:rPr lang="en-US" sz="4000" dirty="0">
                <a:solidFill>
                  <a:schemeClr val="bg1"/>
                </a:solidFill>
                <a:latin typeface="Segoe UI Light" panose="020B0502040204020203" pitchFamily="34" charset="0"/>
                <a:cs typeface="Segoe UI Light" panose="020B0502040204020203" pitchFamily="34" charset="0"/>
              </a:rPr>
              <a:t>G Fund Vs. Tax Qualified Alternative</a:t>
            </a:r>
          </a:p>
        </p:txBody>
      </p:sp>
      <p:pic>
        <p:nvPicPr>
          <p:cNvPr id="12" name="Picture 11" descr="Logo&#10;&#10;Description automatically generated with low confidence">
            <a:extLst>
              <a:ext uri="{FF2B5EF4-FFF2-40B4-BE49-F238E27FC236}">
                <a16:creationId xmlns:a16="http://schemas.microsoft.com/office/drawing/2014/main" id="{F0E7F389-CC3C-6E8A-2C46-D042D2D2A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5670979"/>
            <a:ext cx="784224" cy="767420"/>
          </a:xfrm>
          <a:prstGeom prst="rect">
            <a:avLst/>
          </a:prstGeom>
        </p:spPr>
      </p:pic>
      <p:sp>
        <p:nvSpPr>
          <p:cNvPr id="14" name="Slide Number Placeholder 1">
            <a:extLst>
              <a:ext uri="{FF2B5EF4-FFF2-40B4-BE49-F238E27FC236}">
                <a16:creationId xmlns:a16="http://schemas.microsoft.com/office/drawing/2014/main" id="{6EF9D6CF-DB6E-2FDC-D27D-24E6EFD4E5D8}"/>
              </a:ext>
            </a:extLst>
          </p:cNvPr>
          <p:cNvSpPr txBox="1">
            <a:spLocks noGrp="1"/>
          </p:cNvSpPr>
          <p:nvPr>
            <p:ph type="sldNum" sz="quarter" idx="2"/>
          </p:nvPr>
        </p:nvSpPr>
        <p:spPr>
          <a:xfrm>
            <a:off x="8761728" y="6522536"/>
            <a:ext cx="252097" cy="251328"/>
          </a:xfrm>
        </p:spPr>
        <p:txBody>
          <a:bodyPr/>
          <a:lstStyle/>
          <a:p>
            <a:fld id="{86CB4B4D-7CA3-9044-876B-883B54F8677D}" type="slidenum">
              <a:rPr lang="en-US"/>
              <a:pPr/>
              <a:t>9</a:t>
            </a:fld>
            <a:endParaRPr lang="en-US" dirty="0"/>
          </a:p>
        </p:txBody>
      </p:sp>
      <p:sp>
        <p:nvSpPr>
          <p:cNvPr id="10" name="Our Mission Is To Help You Build a “Bullet-Proof Federal Retirement">
            <a:extLst>
              <a:ext uri="{FF2B5EF4-FFF2-40B4-BE49-F238E27FC236}">
                <a16:creationId xmlns:a16="http://schemas.microsoft.com/office/drawing/2014/main" id="{9E678D52-F17E-22E9-C818-302B4545CE4B}"/>
              </a:ext>
            </a:extLst>
          </p:cNvPr>
          <p:cNvSpPr txBox="1"/>
          <p:nvPr/>
        </p:nvSpPr>
        <p:spPr>
          <a:xfrm>
            <a:off x="591671" y="6123307"/>
            <a:ext cx="4999052"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defTabSz="457200">
              <a:defRPr sz="1400" i="1">
                <a:latin typeface="+mj-lt"/>
                <a:ea typeface="+mj-ea"/>
                <a:cs typeface="+mj-cs"/>
                <a:sym typeface="Helvetica"/>
              </a:defRPr>
            </a:lvl1pPr>
          </a:lstStyle>
          <a:p>
            <a:r>
              <a:rPr lang="en-US" i="0" dirty="0">
                <a:solidFill>
                  <a:schemeClr val="tx1"/>
                </a:solidFill>
                <a:latin typeface="Segoe UI Semilight" panose="020B0402040204020203" pitchFamily="34" charset="0"/>
                <a:cs typeface="Segoe UI Semilight" panose="020B0402040204020203" pitchFamily="34" charset="0"/>
              </a:rPr>
              <a:t>If you have any questions about your federal retirement</a:t>
            </a:r>
            <a:br>
              <a:rPr lang="en-US" i="0" dirty="0">
                <a:solidFill>
                  <a:schemeClr val="tx1"/>
                </a:solidFill>
                <a:latin typeface="Segoe UI Semilight" panose="020B0402040204020203" pitchFamily="34" charset="0"/>
                <a:cs typeface="Segoe UI Semilight" panose="020B0402040204020203" pitchFamily="34" charset="0"/>
              </a:rPr>
            </a:br>
            <a:r>
              <a:rPr lang="en-US" i="0" dirty="0">
                <a:solidFill>
                  <a:schemeClr val="tx1"/>
                </a:solidFill>
                <a:latin typeface="Segoe UI Semilight" panose="020B0402040204020203" pitchFamily="34" charset="0"/>
                <a:cs typeface="Segoe UI Semilight" panose="020B0402040204020203" pitchFamily="34" charset="0"/>
              </a:rPr>
              <a:t>email Carolyn@federalwebinars.com</a:t>
            </a:r>
            <a:endParaRPr i="0" dirty="0">
              <a:solidFill>
                <a:schemeClr val="tx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15996425"/>
      </p:ext>
    </p:extLst>
  </p:cSld>
  <p:clrMapOvr>
    <a:masterClrMapping/>
  </p:clrMapOvr>
  <p:transition spd="med"/>
</p:sld>
</file>

<file path=ppt/theme/theme1.xml><?xml version="1.0" encoding="utf-8"?>
<a:theme xmlns:a="http://schemas.openxmlformats.org/drawingml/2006/main" name="Concourse">
  <a:themeElements>
    <a:clrScheme name="Custom 3">
      <a:dk1>
        <a:srgbClr val="2E3E45"/>
      </a:dk1>
      <a:lt1>
        <a:srgbClr val="FFFFFF"/>
      </a:lt1>
      <a:dk2>
        <a:srgbClr val="354E51"/>
      </a:dk2>
      <a:lt2>
        <a:srgbClr val="51796E"/>
      </a:lt2>
      <a:accent1>
        <a:srgbClr val="83A98B"/>
      </a:accent1>
      <a:accent2>
        <a:srgbClr val="C9D2C4"/>
      </a:accent2>
      <a:accent3>
        <a:srgbClr val="9BBB59"/>
      </a:accent3>
      <a:accent4>
        <a:srgbClr val="8064A2"/>
      </a:accent4>
      <a:accent5>
        <a:srgbClr val="4BACC6"/>
      </a:accent5>
      <a:accent6>
        <a:srgbClr val="F79646"/>
      </a:accent6>
      <a:hlink>
        <a:srgbClr val="0000FF"/>
      </a:hlink>
      <a:folHlink>
        <a:srgbClr val="FF00FF"/>
      </a:folHlink>
    </a:clrScheme>
    <a:fontScheme name="Concourse">
      <a:majorFont>
        <a:latin typeface="Helvetica"/>
        <a:ea typeface="Helvetica"/>
        <a:cs typeface="Helvetica"/>
      </a:majorFont>
      <a:minorFont>
        <a:latin typeface="Calibri"/>
        <a:ea typeface="Calibri"/>
        <a:cs typeface="Calibri"/>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ncourse">
  <a:themeElements>
    <a:clrScheme name="Concourse">
      <a:dk1>
        <a:srgbClr val="000000"/>
      </a:dk1>
      <a:lt1>
        <a:srgbClr val="FFFFFF"/>
      </a:lt1>
      <a:dk2>
        <a:srgbClr val="A7A7A7"/>
      </a:dk2>
      <a:lt2>
        <a:srgbClr val="535353"/>
      </a:lt2>
      <a:accent1>
        <a:srgbClr val="2DA2BF"/>
      </a:accent1>
      <a:accent2>
        <a:srgbClr val="DA1F28"/>
      </a:accent2>
      <a:accent3>
        <a:srgbClr val="9BBB59"/>
      </a:accent3>
      <a:accent4>
        <a:srgbClr val="8064A2"/>
      </a:accent4>
      <a:accent5>
        <a:srgbClr val="4BACC6"/>
      </a:accent5>
      <a:accent6>
        <a:srgbClr val="F79646"/>
      </a:accent6>
      <a:hlink>
        <a:srgbClr val="0000FF"/>
      </a:hlink>
      <a:folHlink>
        <a:srgbClr val="FF00FF"/>
      </a:folHlink>
    </a:clrScheme>
    <a:fontScheme name="Concourse">
      <a:majorFont>
        <a:latin typeface="Helvetica"/>
        <a:ea typeface="Helvetica"/>
        <a:cs typeface="Helvetica"/>
      </a:majorFont>
      <a:minorFont>
        <a:latin typeface="Calibri"/>
        <a:ea typeface="Calibri"/>
        <a:cs typeface="Calibri"/>
      </a:minorFont>
    </a:fontScheme>
    <a:fmtScheme name="Concour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30636</TotalTime>
  <Words>2234</Words>
  <Application>Microsoft Office PowerPoint</Application>
  <PresentationFormat>On-screen Show (4:3)</PresentationFormat>
  <Paragraphs>217</Paragraphs>
  <Slides>21</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Calibri</vt:lpstr>
      <vt:lpstr>Courier New</vt:lpstr>
      <vt:lpstr>Euphemia UCAS</vt:lpstr>
      <vt:lpstr>Lucida Sans Unicode</vt:lpstr>
      <vt:lpstr>Segoe UI</vt:lpstr>
      <vt:lpstr>Segoe UI Black</vt:lpstr>
      <vt:lpstr>Segoe UI Light</vt:lpstr>
      <vt:lpstr>Segoe UI Semibold</vt:lpstr>
      <vt:lpstr>Segoe UI Semilight</vt:lpstr>
      <vt:lpstr>Wingdings</vt:lpstr>
      <vt:lpstr>Concourse</vt:lpstr>
      <vt:lpstr>“An Investment in Knowledge Pays The Best 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Bono</dc:creator>
  <cp:lastModifiedBy>Vince Bono</cp:lastModifiedBy>
  <cp:revision>272</cp:revision>
  <cp:lastPrinted>2024-04-22T12:31:18Z</cp:lastPrinted>
  <dcterms:modified xsi:type="dcterms:W3CDTF">2024-04-22T12:31:36Z</dcterms:modified>
</cp:coreProperties>
</file>