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1" r:id="rId4"/>
    <p:sldId id="275" r:id="rId5"/>
    <p:sldId id="304" r:id="rId6"/>
    <p:sldId id="303" r:id="rId7"/>
    <p:sldId id="281" r:id="rId8"/>
    <p:sldId id="300" r:id="rId9"/>
    <p:sldId id="299" r:id="rId10"/>
    <p:sldId id="265" r:id="rId11"/>
    <p:sldId id="266" r:id="rId12"/>
    <p:sldId id="297" r:id="rId13"/>
    <p:sldId id="267" r:id="rId14"/>
    <p:sldId id="268" r:id="rId15"/>
    <p:sldId id="269" r:id="rId16"/>
    <p:sldId id="273" r:id="rId17"/>
    <p:sldId id="276" r:id="rId18"/>
    <p:sldId id="282" r:id="rId19"/>
    <p:sldId id="296" r:id="rId20"/>
    <p:sldId id="298" r:id="rId21"/>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94648"/>
  </p:normalViewPr>
  <p:slideViewPr>
    <p:cSldViewPr snapToGrid="0">
      <p:cViewPr varScale="1">
        <p:scale>
          <a:sx n="117" d="100"/>
          <a:sy n="117" d="100"/>
        </p:scale>
        <p:origin x="1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68" name="Shape 6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1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13" name="image.png" descr="image.png"/>
          <p:cNvPicPr>
            <a:picLocks noChangeAspect="1"/>
          </p:cNvPicPr>
          <p:nvPr/>
        </p:nvPicPr>
        <p:blipFill>
          <a:blip r:embed="rId2"/>
          <a:stretch>
            <a:fillRect/>
          </a:stretch>
        </p:blipFill>
        <p:spPr>
          <a:xfrm>
            <a:off x="-6350" y="5791200"/>
            <a:ext cx="3402013" cy="1079500"/>
          </a:xfrm>
          <a:prstGeom prst="rect">
            <a:avLst/>
          </a:prstGeom>
          <a:ln w="12700">
            <a:miter lim="400000"/>
          </a:ln>
        </p:spPr>
      </p:pic>
      <p:pic>
        <p:nvPicPr>
          <p:cNvPr id="14" name="image.png" descr="image.png"/>
          <p:cNvPicPr>
            <a:picLocks noChangeAspect="1"/>
          </p:cNvPicPr>
          <p:nvPr/>
        </p:nvPicPr>
        <p:blipFill>
          <a:blip r:embed="rId3"/>
          <a:stretch>
            <a:fillRect/>
          </a:stretch>
        </p:blipFill>
        <p:spPr>
          <a:xfrm>
            <a:off x="-19050" y="5778500"/>
            <a:ext cx="3421063" cy="1098550"/>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3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33"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34"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35"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54"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55"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56"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57"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8"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9"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6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481137"/>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761728" y="6522536"/>
            <a:ext cx="252097" cy="251328"/>
          </a:xfrm>
          <a:prstGeom prst="rect">
            <a:avLst/>
          </a:prstGeom>
          <a:ln w="12700">
            <a:miter lim="400000"/>
          </a:ln>
        </p:spPr>
        <p:txBody>
          <a:bodyPr wrap="none" lIns="45718" tIns="45718" rIns="45718" bIns="45718"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p:titleStyle>
    <p:body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1pPr>
      <a:lvl2pPr marL="660468" marR="0" indent="-268356"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3pPr>
      <a:lvl4pPr marL="1239251" marR="0" indent="-324851"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esented by…"/>
          <p:cNvSpPr txBox="1">
            <a:spLocks noGrp="1"/>
          </p:cNvSpPr>
          <p:nvPr>
            <p:ph type="body" idx="4294967295"/>
          </p:nvPr>
        </p:nvSpPr>
        <p:spPr>
          <a:xfrm>
            <a:off x="355598" y="2435747"/>
            <a:ext cx="8229604" cy="3436213"/>
          </a:xfrm>
          <a:prstGeom prst="rect">
            <a:avLst/>
          </a:prstGeom>
        </p:spPr>
        <p:txBody>
          <a:bodyPr lIns="0" tIns="0" rIns="0" bIns="0"/>
          <a:lstStyle/>
          <a:p>
            <a:pPr marL="0" indent="0" algn="ctr" defTabSz="438911">
              <a:spcBef>
                <a:spcPts val="0"/>
              </a:spcBef>
              <a:buSzTx/>
              <a:buNone/>
              <a:defRPr sz="1900" b="1">
                <a:solidFill>
                  <a:srgbClr val="464646"/>
                </a:solidFill>
              </a:defRPr>
            </a:pPr>
            <a:r>
              <a:rPr dirty="0"/>
              <a:t>Presented By</a:t>
            </a:r>
          </a:p>
          <a:p>
            <a:pPr marL="0" indent="0" algn="ctr" defTabSz="438911">
              <a:spcBef>
                <a:spcPts val="0"/>
              </a:spcBef>
              <a:buSzTx/>
              <a:buNone/>
              <a:defRPr sz="1900" b="1">
                <a:solidFill>
                  <a:srgbClr val="464646"/>
                </a:solidFill>
              </a:defRPr>
            </a:pPr>
            <a:endParaRPr dirty="0"/>
          </a:p>
          <a:p>
            <a:pPr marL="0" indent="0" algn="ctr" defTabSz="438911">
              <a:spcBef>
                <a:spcPts val="0"/>
              </a:spcBef>
              <a:buSzTx/>
              <a:buNone/>
              <a:defRPr sz="1900" b="1">
                <a:solidFill>
                  <a:srgbClr val="464646"/>
                </a:solidFill>
              </a:defRPr>
            </a:pPr>
            <a:r>
              <a:rPr dirty="0"/>
              <a:t>Vincent J. Bono, J.D. and Carolyn Marie Tobin, MA</a:t>
            </a:r>
          </a:p>
          <a:p>
            <a:pPr marL="0" indent="0" algn="ctr" defTabSz="438911">
              <a:spcBef>
                <a:spcPts val="0"/>
              </a:spcBef>
              <a:buSzTx/>
              <a:buNone/>
              <a:defRPr sz="1900" b="1">
                <a:solidFill>
                  <a:srgbClr val="464646"/>
                </a:solidFill>
              </a:defRPr>
            </a:pPr>
            <a:endParaRPr dirty="0"/>
          </a:p>
          <a:p>
            <a:pPr marL="0" indent="0" algn="ctr" defTabSz="438911">
              <a:spcBef>
                <a:spcPts val="0"/>
              </a:spcBef>
              <a:buSzTx/>
              <a:buNone/>
              <a:defRPr sz="1900" b="1">
                <a:solidFill>
                  <a:srgbClr val="464646"/>
                </a:solidFill>
              </a:defRPr>
            </a:pPr>
            <a:r>
              <a:rPr dirty="0"/>
              <a:t>Special Guest Speaker, </a:t>
            </a:r>
            <a:r>
              <a:rPr lang="en-US" dirty="0"/>
              <a:t>Val Majewski</a:t>
            </a:r>
            <a:endParaRPr dirty="0"/>
          </a:p>
          <a:p>
            <a:pPr marL="0" indent="0" algn="ctr" defTabSz="438911">
              <a:spcBef>
                <a:spcPts val="0"/>
              </a:spcBef>
              <a:buSzTx/>
              <a:buNone/>
              <a:defRPr sz="1900" b="1">
                <a:solidFill>
                  <a:srgbClr val="464646"/>
                </a:solidFill>
              </a:defRPr>
            </a:pPr>
            <a:r>
              <a:rPr dirty="0"/>
              <a:t> </a:t>
            </a:r>
          </a:p>
          <a:p>
            <a:pPr marL="0" indent="0" algn="ctr" defTabSz="438911">
              <a:spcBef>
                <a:spcPts val="0"/>
              </a:spcBef>
              <a:buSzTx/>
              <a:buNone/>
              <a:defRPr sz="1900" b="1">
                <a:solidFill>
                  <a:srgbClr val="464646"/>
                </a:solidFill>
              </a:defRPr>
            </a:pPr>
            <a:r>
              <a:rPr dirty="0"/>
              <a:t>If you have any questions</a:t>
            </a:r>
            <a:r>
              <a:rPr lang="en-US" dirty="0"/>
              <a:t> </a:t>
            </a:r>
            <a:r>
              <a:rPr dirty="0"/>
              <a:t>please email them to Carolyn Tobin: </a:t>
            </a:r>
            <a:endParaRPr lang="en-US" dirty="0"/>
          </a:p>
          <a:p>
            <a:pPr marL="0" indent="0" algn="ctr" defTabSz="438911">
              <a:spcBef>
                <a:spcPts val="0"/>
              </a:spcBef>
              <a:buSzTx/>
              <a:buNone/>
              <a:defRPr sz="1900" b="1">
                <a:solidFill>
                  <a:srgbClr val="464646"/>
                </a:solidFill>
              </a:defRPr>
            </a:pPr>
            <a:endParaRPr lang="en-US" dirty="0"/>
          </a:p>
          <a:p>
            <a:pPr marL="0" indent="0" algn="ctr" defTabSz="438911">
              <a:spcBef>
                <a:spcPts val="0"/>
              </a:spcBef>
              <a:buSzTx/>
              <a:buNone/>
              <a:defRPr sz="1900" b="1">
                <a:solidFill>
                  <a:srgbClr val="464646"/>
                </a:solidFill>
              </a:defRPr>
            </a:pPr>
            <a:endParaRPr dirty="0"/>
          </a:p>
        </p:txBody>
      </p:sp>
      <p:pic>
        <p:nvPicPr>
          <p:cNvPr id="71" name="round-vincebono.png" descr="round-vincebono.png"/>
          <p:cNvPicPr>
            <a:picLocks noChangeAspect="1"/>
          </p:cNvPicPr>
          <p:nvPr/>
        </p:nvPicPr>
        <p:blipFill>
          <a:blip r:embed="rId2"/>
          <a:stretch>
            <a:fillRect/>
          </a:stretch>
        </p:blipFill>
        <p:spPr>
          <a:xfrm>
            <a:off x="3860800" y="965200"/>
            <a:ext cx="1219200" cy="1219200"/>
          </a:xfrm>
          <a:prstGeom prst="rect">
            <a:avLst/>
          </a:prstGeom>
          <a:ln w="12700">
            <a:miter lim="400000"/>
          </a:ln>
        </p:spPr>
      </p:pic>
      <p:pic>
        <p:nvPicPr>
          <p:cNvPr id="72" name="carolyn2.png" descr="carolyn2.png"/>
          <p:cNvPicPr>
            <a:picLocks noChangeAspect="1"/>
          </p:cNvPicPr>
          <p:nvPr/>
        </p:nvPicPr>
        <p:blipFill>
          <a:blip r:embed="rId3"/>
          <a:stretch>
            <a:fillRect/>
          </a:stretch>
        </p:blipFill>
        <p:spPr>
          <a:xfrm>
            <a:off x="6083300" y="965200"/>
            <a:ext cx="1219200" cy="1219200"/>
          </a:xfrm>
          <a:prstGeom prst="rect">
            <a:avLst/>
          </a:prstGeom>
          <a:ln w="12700">
            <a:miter lim="400000"/>
          </a:ln>
        </p:spPr>
      </p:pic>
      <p:sp>
        <p:nvSpPr>
          <p:cNvPr id="73"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74" name="Bullet-Proof Federal Retirement"/>
          <p:cNvSpPr txBox="1"/>
          <p:nvPr/>
        </p:nvSpPr>
        <p:spPr>
          <a:xfrm>
            <a:off x="1189219" y="190614"/>
            <a:ext cx="6765560" cy="523237"/>
          </a:xfrm>
          <a:prstGeom prst="rect">
            <a:avLst/>
          </a:prstGeom>
          <a:ln w="12700">
            <a:miter lim="400000"/>
          </a:ln>
          <a:effectLst>
            <a:outerShdw blurRad="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defTabSz="457200">
              <a:defRPr sz="2800">
                <a:latin typeface="+mj-lt"/>
                <a:ea typeface="+mj-ea"/>
                <a:cs typeface="+mj-cs"/>
                <a:sym typeface="Helvetica"/>
              </a:defRPr>
            </a:lvl1pPr>
          </a:lstStyle>
          <a:p>
            <a:r>
              <a:t>Building A Bullet-Proof Federal Retirement</a:t>
            </a:r>
          </a:p>
        </p:txBody>
      </p:sp>
      <p:sp>
        <p:nvSpPr>
          <p:cNvPr id="9" name="Our Mission Is To Help You Build a “Bullet-Proof Federal Retirement">
            <a:extLst>
              <a:ext uri="{FF2B5EF4-FFF2-40B4-BE49-F238E27FC236}">
                <a16:creationId xmlns:a16="http://schemas.microsoft.com/office/drawing/2014/main" id="{E6B1F8E0-1FD9-D447-9427-B3A5E0D948DE}"/>
              </a:ext>
            </a:extLst>
          </p:cNvPr>
          <p:cNvSpPr txBox="1"/>
          <p:nvPr/>
        </p:nvSpPr>
        <p:spPr>
          <a:xfrm>
            <a:off x="2062820" y="4770292"/>
            <a:ext cx="501835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ctr"/>
            <a:r>
              <a:rPr lang="en-US" sz="2800" i="0" dirty="0" err="1"/>
              <a:t>Carolyn@federalwebinars.com</a:t>
            </a:r>
            <a:endParaRPr sz="2800" dirty="0"/>
          </a:p>
        </p:txBody>
      </p:sp>
      <p:pic>
        <p:nvPicPr>
          <p:cNvPr id="4" name="Picture 3" descr="A person in a suit and tie&#10;&#10;Description automatically generated with medium confidence">
            <a:extLst>
              <a:ext uri="{FF2B5EF4-FFF2-40B4-BE49-F238E27FC236}">
                <a16:creationId xmlns:a16="http://schemas.microsoft.com/office/drawing/2014/main" id="{474B0102-1E57-29AB-5BCA-223217D9E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34" y="986041"/>
            <a:ext cx="1219200" cy="12192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SRS:                                FERS:…"/>
          <p:cNvSpPr txBox="1">
            <a:spLocks noGrp="1"/>
          </p:cNvSpPr>
          <p:nvPr>
            <p:ph type="body" idx="4294967295"/>
          </p:nvPr>
        </p:nvSpPr>
        <p:spPr>
          <a:xfrm>
            <a:off x="457200" y="1481137"/>
            <a:ext cx="8229600" cy="4525963"/>
          </a:xfrm>
          <a:prstGeom prst="rect">
            <a:avLst/>
          </a:prstGeom>
        </p:spPr>
        <p:txBody>
          <a:bodyPr/>
          <a:lstStyle/>
          <a:p>
            <a:pPr marL="310863" indent="-217605" defTabSz="778519">
              <a:spcBef>
                <a:spcPts val="200"/>
              </a:spcBef>
              <a:buFont typeface="Euphemia UCAS"/>
              <a:buChar char="}"/>
              <a:defRPr sz="2200" b="1"/>
            </a:pPr>
            <a:r>
              <a:rPr dirty="0"/>
              <a:t>CSRS:                                FERS:</a:t>
            </a:r>
          </a:p>
          <a:p>
            <a:pPr marL="310863" indent="-217605" defTabSz="778519">
              <a:spcBef>
                <a:spcPts val="200"/>
              </a:spcBef>
              <a:buFont typeface="Euphemia UCAS"/>
              <a:buChar char="}"/>
              <a:defRPr sz="2200"/>
            </a:pPr>
            <a:r>
              <a:rPr dirty="0"/>
              <a:t>Age 55 &amp; 30 Years        *MRA &amp; 30 Years</a:t>
            </a:r>
          </a:p>
          <a:p>
            <a:pPr marL="310863" indent="-217605" defTabSz="778519">
              <a:spcBef>
                <a:spcPts val="200"/>
              </a:spcBef>
              <a:buFont typeface="Euphemia UCAS"/>
              <a:buChar char="}"/>
              <a:defRPr sz="2200"/>
            </a:pPr>
            <a:r>
              <a:rPr dirty="0"/>
              <a:t>Age 60 &amp; 20 Years          Age 60 &amp; 20 Years</a:t>
            </a:r>
          </a:p>
          <a:p>
            <a:pPr marL="310863" indent="-217605" defTabSz="778519">
              <a:spcBef>
                <a:spcPts val="200"/>
              </a:spcBef>
              <a:buFont typeface="Euphemia UCAS"/>
              <a:buChar char="}"/>
              <a:defRPr sz="2200"/>
            </a:pPr>
            <a:r>
              <a:rPr dirty="0"/>
              <a:t>Age 62 &amp;   5 Years          Age 62 &amp;   5 Years</a:t>
            </a:r>
          </a:p>
          <a:p>
            <a:pPr marL="0" indent="93258" defTabSz="778519">
              <a:spcBef>
                <a:spcPts val="200"/>
              </a:spcBef>
              <a:buSzTx/>
              <a:buNone/>
              <a:defRPr sz="1100"/>
            </a:pPr>
            <a:r>
              <a:rPr dirty="0"/>
              <a:t>-----------------------------------------------------------------------------------------</a:t>
            </a:r>
          </a:p>
          <a:p>
            <a:pPr marL="0" indent="93258" algn="ctr" defTabSz="778519">
              <a:spcBef>
                <a:spcPts val="200"/>
              </a:spcBef>
              <a:buSzTx/>
              <a:buNone/>
              <a:defRPr sz="1500" b="1"/>
            </a:pPr>
            <a:r>
              <a:rPr dirty="0"/>
              <a:t>*Exception:  FERS "MRA Plus 10"</a:t>
            </a:r>
          </a:p>
          <a:p>
            <a:pPr marL="0" indent="93258" defTabSz="778519">
              <a:spcBef>
                <a:spcPts val="200"/>
              </a:spcBef>
              <a:buSzTx/>
              <a:buNone/>
              <a:defRPr sz="1200"/>
            </a:pPr>
            <a:endParaRPr dirty="0"/>
          </a:p>
          <a:p>
            <a:pPr marL="0" indent="93258" defTabSz="778519">
              <a:spcBef>
                <a:spcPts val="200"/>
              </a:spcBef>
              <a:buSzTx/>
              <a:buNone/>
              <a:defRPr sz="1600" b="1"/>
            </a:pPr>
            <a:r>
              <a:rPr dirty="0"/>
              <a:t>MRA Plus 10 Warning: </a:t>
            </a:r>
            <a:r>
              <a:rPr b="0" dirty="0"/>
              <a:t>There is a 5% per year reduction if you are under age 62 when you start collecting under MRA Plus10. Ex: If you start collecting at age 57, your pension amount would be permanently decreased by 25%. </a:t>
            </a:r>
            <a:endParaRPr lang="en-US" b="0" dirty="0"/>
          </a:p>
          <a:p>
            <a:pPr marL="0" indent="93258" defTabSz="778519">
              <a:spcBef>
                <a:spcPts val="200"/>
              </a:spcBef>
              <a:buSzTx/>
              <a:buNone/>
              <a:defRPr sz="1600" b="1"/>
            </a:pPr>
            <a:endParaRPr lang="en-US" dirty="0"/>
          </a:p>
          <a:p>
            <a:pPr marL="0" indent="93258" defTabSz="778519">
              <a:spcBef>
                <a:spcPts val="200"/>
              </a:spcBef>
              <a:buSzTx/>
              <a:buNone/>
              <a:defRPr sz="1600" b="1"/>
            </a:pPr>
            <a:r>
              <a:rPr lang="en-US" b="0" dirty="0"/>
              <a:t>The FR 80 Calculator takes all of the above into account, including the calculation </a:t>
            </a:r>
            <a:r>
              <a:rPr lang="en-US" dirty="0"/>
              <a:t>for </a:t>
            </a:r>
            <a:r>
              <a:rPr lang="en-US" b="0" dirty="0"/>
              <a:t>Special Category Federal Employees</a:t>
            </a:r>
            <a:endParaRPr b="0" dirty="0"/>
          </a:p>
          <a:p>
            <a:pPr marL="0" indent="93258" defTabSz="778519">
              <a:spcBef>
                <a:spcPts val="200"/>
              </a:spcBef>
              <a:buSzTx/>
              <a:buNone/>
              <a:defRPr sz="1600"/>
            </a:pPr>
            <a:endParaRPr b="0" dirty="0"/>
          </a:p>
          <a:p>
            <a:pPr marL="0" indent="93258" defTabSz="778519">
              <a:spcBef>
                <a:spcPts val="200"/>
              </a:spcBef>
              <a:buSzTx/>
              <a:buNone/>
              <a:defRPr sz="1600"/>
            </a:pPr>
            <a:r>
              <a:rPr dirty="0"/>
              <a:t>Exception: You can avoid the penalty if you leave federal service but apply for your pension at age 62. </a:t>
            </a:r>
          </a:p>
        </p:txBody>
      </p:sp>
      <p:pic>
        <p:nvPicPr>
          <p:cNvPr id="12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22" name="Slide Number Placeholder 1"/>
          <p:cNvSpPr txBox="1">
            <a:spLocks noGrp="1"/>
          </p:cNvSpPr>
          <p:nvPr>
            <p:ph type="sldNum" sz="quarter" idx="4294967295"/>
          </p:nvPr>
        </p:nvSpPr>
        <p:spPr>
          <a:xfrm>
            <a:off x="8761728" y="6522536"/>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7" name="Our Mission Is To Help You Build a “Bullet-Proof Federal Retirement">
            <a:extLst>
              <a:ext uri="{FF2B5EF4-FFF2-40B4-BE49-F238E27FC236}">
                <a16:creationId xmlns:a16="http://schemas.microsoft.com/office/drawing/2014/main" id="{EAFC7CF1-A1D7-F54D-8568-A64B08BB4708}"/>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457200" y="274635"/>
            <a:ext cx="8229600" cy="1143004"/>
          </a:xfrm>
          <a:prstGeom prst="rect">
            <a:avLst/>
          </a:prstGeom>
        </p:spPr>
        <p:txBody>
          <a:bodyPr>
            <a:normAutofit/>
          </a:bodyPr>
          <a:lstStyle/>
          <a:p>
            <a:pPr algn="ctr"/>
            <a:r>
              <a:rPr lang="en-US" sz="2400" dirty="0"/>
              <a:t> Your Pension Calculation</a:t>
            </a:r>
            <a:br>
              <a:rPr lang="en-US" sz="2400" dirty="0"/>
            </a:br>
            <a:r>
              <a:rPr lang="en-US" sz="2400" dirty="0"/>
              <a:t>These calculations are built into our FR 80 Calculator</a:t>
            </a:r>
            <a:endParaRPr sz="2400" dirty="0"/>
          </a:p>
        </p:txBody>
      </p:sp>
      <p:sp>
        <p:nvSpPr>
          <p:cNvPr id="126" name="Text Placeholder 2"/>
          <p:cNvSpPr txBox="1">
            <a:spLocks noGrp="1"/>
          </p:cNvSpPr>
          <p:nvPr>
            <p:ph type="body" idx="1"/>
          </p:nvPr>
        </p:nvSpPr>
        <p:spPr>
          <a:xfrm>
            <a:off x="457200" y="1417639"/>
            <a:ext cx="8229600" cy="4589461"/>
          </a:xfrm>
          <a:prstGeom prst="rect">
            <a:avLst/>
          </a:prstGeom>
        </p:spPr>
        <p:txBody>
          <a:bodyPr>
            <a:normAutofit lnSpcReduction="10000"/>
          </a:bodyPr>
          <a:lstStyle/>
          <a:p>
            <a:pPr marL="0" indent="21844" algn="ctr" defTabSz="185059">
              <a:lnSpc>
                <a:spcPct val="64000"/>
              </a:lnSpc>
              <a:spcBef>
                <a:spcPts val="0"/>
              </a:spcBef>
              <a:buSzTx/>
              <a:buNone/>
              <a:defRPr sz="1000" b="1"/>
            </a:pPr>
            <a:endParaRPr sz="900" dirty="0"/>
          </a:p>
          <a:p>
            <a:pPr marL="0" indent="21844" defTabSz="185059">
              <a:lnSpc>
                <a:spcPct val="64000"/>
              </a:lnSpc>
              <a:spcBef>
                <a:spcPts val="0"/>
              </a:spcBef>
              <a:buSzTx/>
              <a:buNone/>
              <a:defRPr sz="900" b="1"/>
            </a:pPr>
            <a:endParaRPr sz="900" dirty="0"/>
          </a:p>
          <a:p>
            <a:pPr marL="0" indent="21844"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lang="en-US" sz="1600" dirty="0"/>
              <a:t>FERS </a:t>
            </a:r>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Age 62 and 20 Years of Service at Retirement</a:t>
            </a:r>
            <a:r>
              <a:rPr lang="en-US" sz="1600" dirty="0"/>
              <a:t>:</a:t>
            </a: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1.1% X Your High Three X your number of years of service at retirement</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Otherwise: 1.0% X Your High Three X your number of years of service at </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retirement</a:t>
            </a:r>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sz="1600" dirty="0"/>
              <a:t>CSRS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1.5% of your High Three First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1.75% of your High Three Next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2.0% Every Year thereafter</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If there is not a pension contribution on your part, it’s not in your High Three </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Accrued Sick Leave&gt;Vacation Pay</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dirty="0"/>
          </a:p>
        </p:txBody>
      </p:sp>
      <p:sp>
        <p:nvSpPr>
          <p:cNvPr id="12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7" name="Our Mission Is To Help You Build a “Bullet-Proof Federal Retirement">
            <a:extLst>
              <a:ext uri="{FF2B5EF4-FFF2-40B4-BE49-F238E27FC236}">
                <a16:creationId xmlns:a16="http://schemas.microsoft.com/office/drawing/2014/main" id="{DB8BDE5A-ED30-6B40-94E0-B9125E17BB30}"/>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normAutofit/>
          </a:bodyPr>
          <a:lstStyle/>
          <a:p>
            <a:pPr algn="ctr">
              <a:defRPr sz="2800"/>
            </a:pPr>
            <a:r>
              <a:rPr lang="en-US" sz="2800" dirty="0"/>
              <a:t>Survivor Benefits Plan (SBP) Overview</a:t>
            </a:r>
            <a:endParaRPr dirty="0"/>
          </a:p>
        </p:txBody>
      </p:sp>
      <p:sp>
        <p:nvSpPr>
          <p:cNvPr id="111" name="Text Placeholder 2"/>
          <p:cNvSpPr txBox="1">
            <a:spLocks noGrp="1"/>
          </p:cNvSpPr>
          <p:nvPr>
            <p:ph type="body" idx="1"/>
          </p:nvPr>
        </p:nvSpPr>
        <p:spPr>
          <a:xfrm>
            <a:off x="457200" y="1481137"/>
            <a:ext cx="8229600" cy="4525963"/>
          </a:xfrm>
          <a:prstGeom prst="rect">
            <a:avLst/>
          </a:prstGeom>
        </p:spPr>
        <p:txBody>
          <a:bodyPr>
            <a:normAutofit fontScale="55000" lnSpcReduction="20000"/>
          </a:bodyPr>
          <a:lstStyle/>
          <a:p>
            <a:pPr marL="0" indent="0" defTabSz="781260">
              <a:spcBef>
                <a:spcPts val="200"/>
              </a:spcBef>
              <a:buSzTx/>
              <a:buNone/>
              <a:defRPr sz="1200"/>
            </a:pPr>
            <a:endParaRPr lang="en-US" sz="1900" dirty="0"/>
          </a:p>
          <a:p>
            <a:pPr marL="105203" indent="0" defTabSz="878186">
              <a:spcBef>
                <a:spcPts val="200"/>
              </a:spcBef>
              <a:buNone/>
              <a:defRPr sz="1800"/>
            </a:pPr>
            <a:r>
              <a:rPr lang="en-US" sz="3200" dirty="0"/>
              <a:t>Provides lifetime income to surviving spouse in the event the federal employee passes away first in retirement.</a:t>
            </a:r>
          </a:p>
          <a:p>
            <a:pPr marL="909689" lvl="2" indent="-245462" defTabSz="878186">
              <a:spcBef>
                <a:spcPts val="200"/>
              </a:spcBef>
              <a:buFont typeface="Euphemia UCAS"/>
              <a:buChar char="}"/>
              <a:defRPr sz="1800"/>
            </a:pPr>
            <a:endParaRPr lang="en-US" sz="3200" dirty="0"/>
          </a:p>
          <a:p>
            <a:pPr marL="909689" lvl="2" indent="-245462" defTabSz="878186">
              <a:spcBef>
                <a:spcPts val="200"/>
              </a:spcBef>
              <a:buFont typeface="Euphemia UCAS"/>
              <a:buChar char="}"/>
              <a:defRPr sz="1800"/>
            </a:pPr>
            <a:r>
              <a:rPr lang="en-US" sz="3200" dirty="0"/>
              <a:t>CSRS – up to 55%</a:t>
            </a:r>
          </a:p>
          <a:p>
            <a:pPr marL="909689" lvl="2" indent="-245462" defTabSz="878186">
              <a:spcBef>
                <a:spcPts val="200"/>
              </a:spcBef>
              <a:buFont typeface="Euphemia UCAS"/>
              <a:buChar char="}"/>
              <a:defRPr sz="1800"/>
            </a:pPr>
            <a:r>
              <a:rPr lang="en-US" sz="3200" dirty="0"/>
              <a:t>FERS – 50% or 25%</a:t>
            </a:r>
          </a:p>
          <a:p>
            <a:pPr marL="0" indent="105199" defTabSz="878186">
              <a:spcBef>
                <a:spcPts val="200"/>
              </a:spcBef>
              <a:buNone/>
              <a:defRPr sz="1800"/>
            </a:pPr>
            <a:endParaRPr lang="en-US" sz="3200" dirty="0"/>
          </a:p>
          <a:p>
            <a:pPr marL="350665" indent="-245462" defTabSz="878186">
              <a:spcBef>
                <a:spcPts val="200"/>
              </a:spcBef>
              <a:buFont typeface="Euphemia UCAS"/>
              <a:buChar char="}"/>
              <a:defRPr sz="1800"/>
            </a:pPr>
            <a:r>
              <a:rPr lang="en-US" sz="3200" dirty="0"/>
              <a:t>Pay a premium and receive a reduced pension.</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Pension Reductions:</a:t>
            </a:r>
          </a:p>
          <a:p>
            <a:pPr marL="909689" lvl="2" indent="-245462" defTabSz="878186">
              <a:spcBef>
                <a:spcPts val="200"/>
              </a:spcBef>
              <a:buFont typeface="Euphemia UCAS"/>
              <a:buChar char="}"/>
              <a:defRPr sz="1800"/>
            </a:pPr>
            <a:r>
              <a:rPr lang="en-US" sz="3200" dirty="0"/>
              <a:t>CSRS – approx. 10% of chosen Benefit Base</a:t>
            </a:r>
          </a:p>
          <a:p>
            <a:pPr marL="909689" lvl="2" indent="-245462" defTabSz="878186">
              <a:spcBef>
                <a:spcPts val="200"/>
              </a:spcBef>
              <a:buFont typeface="Euphemia UCAS"/>
              <a:buChar char="}"/>
              <a:defRPr sz="1800"/>
            </a:pPr>
            <a:r>
              <a:rPr lang="en-US" sz="3200" dirty="0"/>
              <a:t>FERS – 10% or 5%</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Lack of options in retirement &amp; death</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FEHB are attached the SBP program</a:t>
            </a:r>
          </a:p>
          <a:p>
            <a:pPr marL="0" indent="97487" algn="just" defTabSz="813816">
              <a:spcBef>
                <a:spcPts val="300"/>
              </a:spcBef>
              <a:buSzTx/>
              <a:buNone/>
              <a:defRPr sz="700"/>
            </a:pPr>
            <a:endParaRPr sz="1700" dirty="0"/>
          </a:p>
          <a:p>
            <a:pPr marL="0" indent="97487" algn="just" defTabSz="813816">
              <a:spcBef>
                <a:spcPts val="300"/>
              </a:spcBef>
              <a:buSzTx/>
              <a:buNone/>
              <a:defRPr sz="700"/>
            </a:pPr>
            <a:endParaRPr dirty="0"/>
          </a:p>
          <a:p>
            <a:pPr marL="0" indent="97487" algn="just" defTabSz="813816">
              <a:spcBef>
                <a:spcPts val="300"/>
              </a:spcBef>
              <a:buSzTx/>
              <a:buNone/>
              <a:defRPr sz="700"/>
            </a:pPr>
            <a:r>
              <a:rPr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35194543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It begins at your MRA &amp; ends at age 62. You must be retired and have at least 30 years of service at retirement.…"/>
          <p:cNvSpPr txBox="1">
            <a:spLocks noGrp="1"/>
          </p:cNvSpPr>
          <p:nvPr>
            <p:ph type="body" idx="4294967295"/>
          </p:nvPr>
        </p:nvSpPr>
        <p:spPr>
          <a:xfrm>
            <a:off x="457200" y="1481137"/>
            <a:ext cx="8229600" cy="4525963"/>
          </a:xfrm>
          <a:prstGeom prst="rect">
            <a:avLst/>
          </a:prstGeom>
        </p:spPr>
        <p:txBody>
          <a:bodyPr/>
          <a:lstStyle/>
          <a:p>
            <a:pPr marL="350665" indent="-245462" defTabSz="878186">
              <a:spcBef>
                <a:spcPts val="200"/>
              </a:spcBef>
              <a:buFont typeface="Euphemia UCAS"/>
              <a:buChar char="}"/>
              <a:defRPr sz="1800"/>
            </a:pPr>
            <a:r>
              <a:t>It begins at your MRA &amp; ends at age 62. You must be retired and have at least 30 years of service at retirement or be age 60 with 20 years of service at retirement.</a:t>
            </a:r>
          </a:p>
          <a:p>
            <a:pPr marL="0" indent="105199" defTabSz="878186">
              <a:spcBef>
                <a:spcPts val="200"/>
              </a:spcBef>
              <a:buSzTx/>
              <a:buNone/>
              <a:defRPr sz="1800"/>
            </a:pPr>
            <a:endParaRPr/>
          </a:p>
          <a:p>
            <a:pPr marL="350665" indent="-245462" defTabSz="878186">
              <a:spcBef>
                <a:spcPts val="200"/>
              </a:spcBef>
              <a:buFont typeface="Euphemia UCAS"/>
              <a:buChar char="}"/>
              <a:defRPr sz="1800"/>
            </a:pPr>
            <a:r>
              <a:t>Take your Social Security Estimate for age 62 and Divide that by 40, then X that by your number of years of civilian service.</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If your SS Estimate at age 62 is $24,000 a year, and your # of years of FERS Service at retirement is 30: </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$24,000 Divided by 40=$600 X 30=$18,000 a year.</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Subject to the SS Income Reduction Test on the next slide</a:t>
            </a:r>
          </a:p>
        </p:txBody>
      </p:sp>
      <p:pic>
        <p:nvPicPr>
          <p:cNvPr id="13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3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7" name="Our Mission Is To Help You Build a “Bullet-Proof Federal Retirement">
            <a:extLst>
              <a:ext uri="{FF2B5EF4-FFF2-40B4-BE49-F238E27FC236}">
                <a16:creationId xmlns:a16="http://schemas.microsoft.com/office/drawing/2014/main" id="{625C215A-023F-A04E-B03C-7AEB0F472C4F}"/>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f you have not reached your “Social Security Full Retirement Age” and start collecting, for every $2.00 you earn above $17,640 your benefit will be reduced by $1.00. Your pension income is not included-only Wages &amp; Business income.…"/>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Bell MT"/>
                <a:ea typeface="Bell MT"/>
                <a:cs typeface="Bell MT"/>
                <a:sym typeface="Bell MT"/>
              </a:defRPr>
            </a:pPr>
            <a:r>
              <a:rPr dirty="0"/>
              <a:t>If you have not reached your “Social Security Full Retirement Age” (65, 66 or 67) and start collecting, for every $2.00 you earn above </a:t>
            </a:r>
            <a:r>
              <a:rPr b="1" dirty="0"/>
              <a:t>$1</a:t>
            </a:r>
            <a:r>
              <a:rPr lang="en-US" b="1" dirty="0"/>
              <a:t>9</a:t>
            </a:r>
            <a:r>
              <a:rPr b="1" dirty="0"/>
              <a:t>,</a:t>
            </a:r>
            <a:r>
              <a:rPr lang="en-US" b="1" dirty="0"/>
              <a:t>560</a:t>
            </a:r>
            <a:r>
              <a:rPr b="1" dirty="0"/>
              <a:t> </a:t>
            </a:r>
            <a:r>
              <a:rPr dirty="0"/>
              <a:t>your benefit will be reduced by $1.00. </a:t>
            </a:r>
            <a:r>
              <a:rPr b="1" dirty="0"/>
              <a:t>Your pension income is not included-only Wages &amp; Business income. </a:t>
            </a:r>
          </a:p>
          <a:p>
            <a:pPr marL="0" indent="136525">
              <a:lnSpc>
                <a:spcPct val="80000"/>
              </a:lnSpc>
              <a:buSzTx/>
              <a:buNone/>
              <a:defRPr sz="2000" b="1">
                <a:latin typeface="Bell MT"/>
                <a:ea typeface="Bell MT"/>
                <a:cs typeface="Bell MT"/>
                <a:sym typeface="Bell MT"/>
              </a:defRPr>
            </a:pPr>
            <a:endParaRPr b="1" dirty="0"/>
          </a:p>
          <a:p>
            <a:pPr marL="0" indent="136525">
              <a:lnSpc>
                <a:spcPct val="80000"/>
              </a:lnSpc>
              <a:buSzTx/>
              <a:buNone/>
              <a:defRPr sz="2000">
                <a:latin typeface="Bell MT"/>
                <a:ea typeface="Bell MT"/>
                <a:cs typeface="Bell MT"/>
                <a:sym typeface="Bell MT"/>
              </a:defRPr>
            </a:pPr>
            <a:r>
              <a:rPr dirty="0"/>
              <a:t>This Income Based Reduction also applies to the FERS Special Supplement.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Once you achieve your “Social Security Full Retirement Age”, there are no reductions, regardless of your income.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In the year you reach your “Social Security Full Retirement Age”, you can earn </a:t>
            </a:r>
            <a:r>
              <a:rPr b="1" dirty="0"/>
              <a:t>$</a:t>
            </a:r>
            <a:r>
              <a:rPr lang="en-US" b="1" dirty="0"/>
              <a:t>51,960</a:t>
            </a:r>
            <a:r>
              <a:rPr dirty="0"/>
              <a:t>, without any reduction of benefits. For every $3.00 over that amount, your benefit will be reduced by $1.00.</a:t>
            </a:r>
          </a:p>
        </p:txBody>
      </p:sp>
      <p:pic>
        <p:nvPicPr>
          <p:cNvPr id="136" name="image.png" descr="image.png"/>
          <p:cNvPicPr>
            <a:picLocks noChangeAspect="1"/>
          </p:cNvPicPr>
          <p:nvPr/>
        </p:nvPicPr>
        <p:blipFill>
          <a:blip r:embed="rId2"/>
          <a:stretch>
            <a:fillRect/>
          </a:stretch>
        </p:blipFill>
        <p:spPr>
          <a:xfrm>
            <a:off x="457200" y="219075"/>
            <a:ext cx="8229600" cy="1201738"/>
          </a:xfrm>
          <a:prstGeom prst="rect">
            <a:avLst/>
          </a:prstGeom>
          <a:ln w="12700">
            <a:miter lim="400000"/>
          </a:ln>
        </p:spPr>
      </p:pic>
      <p:sp>
        <p:nvSpPr>
          <p:cNvPr id="13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7" name="Our Mission Is To Help You Build a “Bullet-Proof Federal Retirement">
            <a:extLst>
              <a:ext uri="{FF2B5EF4-FFF2-40B4-BE49-F238E27FC236}">
                <a16:creationId xmlns:a16="http://schemas.microsoft.com/office/drawing/2014/main" id="{C40444C2-F90D-D940-AD01-146C3724B8E1}"/>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f you start collecting Social Security before your “Social Security Full Retirement Age” (65, 66 or 67), your payments will reduced by 6.25% for every year earlier that you start to collect.…"/>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Times New Roman"/>
                <a:ea typeface="Times New Roman"/>
                <a:cs typeface="Times New Roman"/>
                <a:sym typeface="Times New Roman"/>
              </a:defRPr>
            </a:pPr>
            <a:r>
              <a:t>If you start collecting Social Security before your “Social Security Full Retirement Age” (65, 66 or 67), your payments will reduced by 6.25% for every year earlier that you start to collect.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Example: Assuming your Social Security FRA is age 66, collecting at age 62 causes a permanent 25% reduction (6.25% x the four years until your FRA). If you started collecting at Age 64=12.5%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This is a permanent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If you retire &amp; start collecting  at age 70, your payments will be 32.5% more than if you retired &amp; collected at your FRA, again assuming your Social Security FRA is 66.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Age 78 1/2 is your “Break Even” Point if you wait until your FRA.</a:t>
            </a:r>
          </a:p>
        </p:txBody>
      </p:sp>
      <p:pic>
        <p:nvPicPr>
          <p:cNvPr id="14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4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7" name="Our Mission Is To Help You Build a “Bullet-Proof Federal Retirement">
            <a:extLst>
              <a:ext uri="{FF2B5EF4-FFF2-40B4-BE49-F238E27FC236}">
                <a16:creationId xmlns:a16="http://schemas.microsoft.com/office/drawing/2014/main" id="{05C99642-3C33-F44B-97C8-F781CD667D9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When you leave federal service…"/>
          <p:cNvSpPr txBox="1">
            <a:spLocks noGrp="1"/>
          </p:cNvSpPr>
          <p:nvPr>
            <p:ph type="body" idx="4294967295"/>
          </p:nvPr>
        </p:nvSpPr>
        <p:spPr>
          <a:xfrm>
            <a:off x="457200" y="1481137"/>
            <a:ext cx="8229600" cy="4525963"/>
          </a:xfrm>
          <a:prstGeom prst="rect">
            <a:avLst/>
          </a:prstGeom>
        </p:spPr>
        <p:txBody>
          <a:bodyPr/>
          <a:lstStyle/>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TSP Modernization Act Effective September 15</a:t>
            </a:r>
            <a:r>
              <a:rPr baseline="30000"/>
              <a:t>th</a:t>
            </a:r>
            <a:r>
              <a:t>, 2019:</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still working at your federal job and are over age 59 ½, you are allowed Four withdrawals every year. </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separated from federal service, your withdrawals are unlimited, but must be 30 days apart.</a:t>
            </a:r>
          </a:p>
        </p:txBody>
      </p:sp>
      <p:pic>
        <p:nvPicPr>
          <p:cNvPr id="16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6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
        <p:nvSpPr>
          <p:cNvPr id="7" name="Our Mission Is To Help You Build a “Bullet-Proof Federal Retirement">
            <a:extLst>
              <a:ext uri="{FF2B5EF4-FFF2-40B4-BE49-F238E27FC236}">
                <a16:creationId xmlns:a16="http://schemas.microsoft.com/office/drawing/2014/main" id="{8499A068-D45D-494E-BB61-51A5A0FF331E}"/>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urchase a single premium immediate annuity…"/>
          <p:cNvSpPr txBox="1">
            <a:spLocks noGrp="1"/>
          </p:cNvSpPr>
          <p:nvPr>
            <p:ph type="body" idx="4294967295"/>
          </p:nvPr>
        </p:nvSpPr>
        <p:spPr>
          <a:xfrm>
            <a:off x="457200" y="1481137"/>
            <a:ext cx="8229600" cy="4525963"/>
          </a:xfrm>
          <a:prstGeom prst="rect">
            <a:avLst/>
          </a:prstGeom>
        </p:spPr>
        <p:txBody>
          <a:bodyPr/>
          <a:lstStyle/>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Leave your money in the TSP and take withdrawals.</a:t>
            </a:r>
          </a:p>
          <a:p>
            <a:pPr marL="296574" indent="-296574" defTabSz="703867">
              <a:lnSpc>
                <a:spcPct val="72000"/>
              </a:lnSpc>
              <a:spcBef>
                <a:spcPts val="100"/>
              </a:spcBef>
              <a:buSzPct val="100000"/>
              <a:defRPr sz="1800"/>
            </a:pPr>
            <a:endParaRPr dirty="0"/>
          </a:p>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Swap out your TSP money for a MetLife guaranteed income annuity.</a:t>
            </a:r>
          </a:p>
          <a:p>
            <a:pPr marL="0" indent="0" defTabSz="703867">
              <a:lnSpc>
                <a:spcPct val="72000"/>
              </a:lnSpc>
              <a:spcBef>
                <a:spcPts val="100"/>
              </a:spcBef>
              <a:buSzTx/>
              <a:buNone/>
              <a:defRPr sz="1800"/>
            </a:pPr>
            <a:endParaRPr dirty="0"/>
          </a:p>
          <a:p>
            <a:pPr marL="0" indent="0" defTabSz="703867">
              <a:lnSpc>
                <a:spcPct val="72000"/>
              </a:lnSpc>
              <a:spcBef>
                <a:spcPts val="100"/>
              </a:spcBef>
              <a:buSzTx/>
              <a:buNone/>
              <a:defRPr sz="1800"/>
            </a:pPr>
            <a:endParaRPr dirty="0"/>
          </a:p>
          <a:p>
            <a:pPr marL="296573" indent="-296573" defTabSz="703867">
              <a:lnSpc>
                <a:spcPct val="72000"/>
              </a:lnSpc>
              <a:spcBef>
                <a:spcPts val="100"/>
              </a:spcBef>
              <a:buSzPct val="100000"/>
              <a:defRPr sz="1500" b="1"/>
            </a:pPr>
            <a:r>
              <a:rPr dirty="0"/>
              <a:t>At age 59 ½ while you are still working or Post Retirement: </a:t>
            </a:r>
          </a:p>
          <a:p>
            <a:pPr marL="296573" indent="-296573" defTabSz="703867">
              <a:lnSpc>
                <a:spcPct val="72000"/>
              </a:lnSpc>
              <a:spcBef>
                <a:spcPts val="100"/>
              </a:spcBef>
              <a:buSzPct val="100000"/>
              <a:defRPr sz="1500" b="1"/>
            </a:pPr>
            <a:endParaRPr dirty="0"/>
          </a:p>
          <a:p>
            <a:pPr marL="0" indent="0" defTabSz="703867">
              <a:lnSpc>
                <a:spcPct val="72000"/>
              </a:lnSpc>
              <a:spcBef>
                <a:spcPts val="100"/>
              </a:spcBef>
              <a:buSzTx/>
              <a:buNone/>
              <a:defRPr sz="1500"/>
            </a:pPr>
            <a:r>
              <a:rPr dirty="0"/>
              <a:t>Transfer your money to the company of your choice, where you can participate in the upside of the stock market without any market risk.</a:t>
            </a:r>
          </a:p>
          <a:p>
            <a:pPr marL="0" indent="0" defTabSz="703867">
              <a:lnSpc>
                <a:spcPct val="72000"/>
              </a:lnSpc>
              <a:spcBef>
                <a:spcPts val="100"/>
              </a:spcBef>
              <a:buSzTx/>
              <a:buNone/>
              <a:defRPr sz="1500" i="1"/>
            </a:pPr>
            <a:endParaRPr dirty="0"/>
          </a:p>
          <a:p>
            <a:pPr marL="0" indent="0" defTabSz="703867">
              <a:lnSpc>
                <a:spcPct val="72000"/>
              </a:lnSpc>
              <a:spcBef>
                <a:spcPts val="100"/>
              </a:spcBef>
              <a:buSzTx/>
              <a:buNone/>
              <a:defRPr sz="1500" i="1"/>
            </a:pPr>
            <a:r>
              <a:rPr dirty="0"/>
              <a:t>That is what the next 5 minutes is all about…..</a:t>
            </a:r>
          </a:p>
        </p:txBody>
      </p:sp>
      <p:pic>
        <p:nvPicPr>
          <p:cNvPr id="176"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7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7" name="Our Mission Is To Help You Build a “Bullet-Proof Federal Retirement">
            <a:extLst>
              <a:ext uri="{FF2B5EF4-FFF2-40B4-BE49-F238E27FC236}">
                <a16:creationId xmlns:a16="http://schemas.microsoft.com/office/drawing/2014/main" id="{70E5FE33-A93D-1C46-8218-083929F9E166}"/>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r>
              <a:rPr lang="en-US" sz="4000" dirty="0"/>
              <a:t>Fixed Indexed Annuities</a:t>
            </a:r>
            <a:br>
              <a:rPr lang="en-US" sz="4000" dirty="0"/>
            </a:br>
            <a:r>
              <a:rPr lang="en-US" sz="4000" dirty="0"/>
              <a:t>The Best of Both Worlds</a:t>
            </a: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fontScale="92500" lnSpcReduction="10000"/>
          </a:bodyPr>
          <a:lstStyle/>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r>
              <a:rPr dirty="0"/>
              <a:t>They are Safe &amp; Secure</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Like your TSP C, S, I &amp; L Funds, </a:t>
            </a:r>
            <a:r>
              <a:rPr lang="en-US" dirty="0"/>
              <a:t>Enhanced Fixed Indexed Annuities</a:t>
            </a:r>
            <a:r>
              <a:rPr dirty="0"/>
              <a:t> participate in the upside of the Stock Market.</a:t>
            </a:r>
          </a:p>
          <a:p>
            <a:pPr marL="305607" indent="-213924" defTabSz="765349">
              <a:lnSpc>
                <a:spcPct val="80000"/>
              </a:lnSpc>
              <a:spcBef>
                <a:spcPts val="200"/>
              </a:spcBef>
              <a:defRPr sz="1700"/>
            </a:pPr>
            <a:endParaRPr dirty="0"/>
          </a:p>
          <a:p>
            <a:pPr marL="0" indent="91682" algn="ctr" defTabSz="765349">
              <a:lnSpc>
                <a:spcPct val="80000"/>
              </a:lnSpc>
              <a:spcBef>
                <a:spcPts val="200"/>
              </a:spcBef>
              <a:buSzTx/>
              <a:buNone/>
              <a:defRPr sz="2600" i="1">
                <a:solidFill>
                  <a:srgbClr val="00B050"/>
                </a:solidFill>
              </a:defRPr>
            </a:pPr>
            <a:r>
              <a:rPr dirty="0">
                <a:solidFill>
                  <a:srgbClr val="0A08FF"/>
                </a:solidFill>
              </a:rPr>
              <a:t>Built-In Safety Valves</a:t>
            </a:r>
          </a:p>
          <a:p>
            <a:pPr marL="305607" indent="-213924" defTabSz="765349">
              <a:lnSpc>
                <a:spcPct val="80000"/>
              </a:lnSpc>
              <a:spcBef>
                <a:spcPts val="200"/>
              </a:spcBef>
              <a:defRPr sz="1700"/>
            </a:pPr>
            <a:endParaRPr dirty="0"/>
          </a:p>
          <a:p>
            <a:pPr marL="305607" indent="-213924" defTabSz="765349">
              <a:lnSpc>
                <a:spcPct val="80000"/>
              </a:lnSpc>
              <a:spcBef>
                <a:spcPts val="200"/>
              </a:spcBef>
              <a:defRPr sz="1800"/>
            </a:pPr>
            <a:r>
              <a:rPr dirty="0"/>
              <a:t>Unlike those TSP Funds, </a:t>
            </a:r>
            <a:r>
              <a:rPr lang="en-US" dirty="0"/>
              <a:t>Enhanced Fixed Indexed Annuities</a:t>
            </a:r>
            <a:r>
              <a:rPr dirty="0"/>
              <a:t> </a:t>
            </a:r>
            <a:r>
              <a:rPr lang="en-US" dirty="0"/>
              <a:t>can not lose </a:t>
            </a:r>
            <a:r>
              <a:rPr dirty="0"/>
              <a:t>money due to “Market Conditions”.</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Unlike those TSP Funds, </a:t>
            </a:r>
            <a:r>
              <a:rPr lang="en-US" dirty="0"/>
              <a:t>Enhanced Fixed Indexed Annuities </a:t>
            </a:r>
            <a:r>
              <a:rPr dirty="0"/>
              <a:t>can not have prior gains</a:t>
            </a:r>
            <a:r>
              <a:rPr lang="en-US" sz="1700" dirty="0"/>
              <a:t> </a:t>
            </a:r>
            <a:r>
              <a:rPr dirty="0"/>
              <a:t>“Clawed Back” due to “Market Conditions”.</a:t>
            </a:r>
            <a:endParaRPr sz="1700" dirty="0"/>
          </a:p>
          <a:p>
            <a:pPr marL="0" indent="91683" defTabSz="765349">
              <a:lnSpc>
                <a:spcPct val="80000"/>
              </a:lnSpc>
              <a:spcBef>
                <a:spcPts val="200"/>
              </a:spcBef>
              <a:buSzTx/>
              <a:buNone/>
              <a:defRPr sz="1700" b="1">
                <a:solidFill>
                  <a:srgbClr val="00B050"/>
                </a:solidFill>
              </a:defRPr>
            </a:pPr>
            <a:r>
              <a:rPr dirty="0"/>
              <a:t>   </a:t>
            </a:r>
            <a:endParaRPr lang="en-US" dirty="0"/>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are age 59 ½ and older, you can participate</a:t>
            </a:r>
            <a:br>
              <a:rPr lang="en-US" sz="1800" dirty="0">
                <a:solidFill>
                  <a:srgbClr val="0A08FF"/>
                </a:solidFill>
              </a:rPr>
            </a:br>
            <a:endParaRPr lang="en-US" sz="1800" dirty="0">
              <a:solidFill>
                <a:srgbClr val="0A08FF"/>
              </a:solidFill>
            </a:endParaRPr>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retire from federal service, you can participate</a:t>
            </a:r>
            <a:br>
              <a:rPr lang="en-US" sz="1800" dirty="0">
                <a:solidFill>
                  <a:srgbClr val="0A08FF"/>
                </a:solidFill>
              </a:rPr>
            </a:br>
            <a:endParaRPr lang="en-US" sz="1800" dirty="0">
              <a:solidFill>
                <a:srgbClr val="0A08FF"/>
              </a:solidFill>
            </a:endParaRPr>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have a prior 401K from another employer, you can participate</a:t>
            </a:r>
            <a:endParaRPr dirty="0">
              <a:solidFill>
                <a:srgbClr val="0A08FF"/>
              </a:solidFill>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6393990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
        <p:nvSpPr>
          <p:cNvPr id="12" name="Title 1">
            <a:extLst>
              <a:ext uri="{FF2B5EF4-FFF2-40B4-BE49-F238E27FC236}">
                <a16:creationId xmlns:a16="http://schemas.microsoft.com/office/drawing/2014/main" id="{68154A5A-C4FE-9044-8F10-333D98FED90E}"/>
              </a:ext>
            </a:extLst>
          </p:cNvPr>
          <p:cNvSpPr txBox="1">
            <a:spLocks noGrp="1"/>
          </p:cNvSpPr>
          <p:nvPr>
            <p:ph type="title"/>
          </p:nvPr>
        </p:nvSpPr>
        <p:spPr>
          <a:xfrm>
            <a:off x="457200" y="652138"/>
            <a:ext cx="8229600" cy="443823"/>
          </a:xfrm>
          <a:prstGeom prst="rect">
            <a:avLst/>
          </a:prstGeom>
        </p:spPr>
        <p:txBody>
          <a:bodyPr>
            <a:noAutofit/>
          </a:bodyPr>
          <a:lstStyle>
            <a:lvl1pPr>
              <a:defRPr sz="3600"/>
            </a:lvl1pPr>
          </a:lstStyle>
          <a:p>
            <a:pPr algn="ctr"/>
            <a:br>
              <a:rPr lang="en-US" sz="3200" dirty="0"/>
            </a:br>
            <a:r>
              <a:rPr lang="en-US" sz="2400" dirty="0"/>
              <a:t> Actual FIA Managed Index Components </a:t>
            </a:r>
            <a:br>
              <a:rPr lang="en-US" sz="2400" dirty="0"/>
            </a:br>
            <a:r>
              <a:rPr lang="en-US" sz="2400" dirty="0"/>
              <a:t>Without The Predatory 1.5% “Management Fees”</a:t>
            </a:r>
            <a:br>
              <a:rPr lang="en-US" sz="3200" dirty="0"/>
            </a:br>
            <a:br>
              <a:rPr lang="en-US" sz="3200" dirty="0"/>
            </a:br>
            <a:endParaRPr sz="3200" dirty="0"/>
          </a:p>
        </p:txBody>
      </p:sp>
      <p:pic>
        <p:nvPicPr>
          <p:cNvPr id="13" name="Picture 12">
            <a:extLst>
              <a:ext uri="{FF2B5EF4-FFF2-40B4-BE49-F238E27FC236}">
                <a16:creationId xmlns:a16="http://schemas.microsoft.com/office/drawing/2014/main" id="{23CB5179-488F-6148-8A5A-ACFD54B9D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934" y="1006375"/>
            <a:ext cx="6338131" cy="4989592"/>
          </a:xfrm>
          <a:prstGeom prst="rect">
            <a:avLst/>
          </a:prstGeom>
        </p:spPr>
      </p:pic>
    </p:spTree>
    <p:extLst>
      <p:ext uri="{BB962C8B-B14F-4D97-AF65-F5344CB8AC3E}">
        <p14:creationId xmlns:p14="http://schemas.microsoft.com/office/powerpoint/2010/main" val="30414821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In the Summer of 2003, the Founders of our company were asked to assess the federal retirement system and the various components of the TSP.…"/>
          <p:cNvSpPr txBox="1">
            <a:spLocks noGrp="1"/>
          </p:cNvSpPr>
          <p:nvPr>
            <p:ph type="body" idx="4294967295"/>
          </p:nvPr>
        </p:nvSpPr>
        <p:spPr>
          <a:xfrm>
            <a:off x="457200" y="1481137"/>
            <a:ext cx="8229600" cy="4525963"/>
          </a:xfrm>
          <a:prstGeom prst="rect">
            <a:avLst/>
          </a:prstGeom>
        </p:spPr>
        <p:txBody>
          <a:bodyPr lIns="0" tIns="0" rIns="0" bIns="0"/>
          <a:lstStyle/>
          <a:p>
            <a:pPr marL="0" indent="91757" defTabSz="777240">
              <a:spcBef>
                <a:spcPts val="300"/>
              </a:spcBef>
              <a:buSzTx/>
              <a:buNone/>
              <a:defRPr sz="2000"/>
            </a:pPr>
            <a:r>
              <a:rPr dirty="0"/>
              <a:t>In th</a:t>
            </a:r>
            <a:r>
              <a:rPr lang="en-US" dirty="0"/>
              <a:t>e</a:t>
            </a:r>
            <a:r>
              <a:rPr dirty="0"/>
              <a:t> Summer of 2003, the Founders of our company were asked to assess the federal retirement system and the various components of the TSP. </a:t>
            </a:r>
          </a:p>
          <a:p>
            <a:pPr marL="0" indent="91757" defTabSz="777240">
              <a:spcBef>
                <a:spcPts val="300"/>
              </a:spcBef>
              <a:buSzTx/>
              <a:buNone/>
              <a:defRPr sz="2000"/>
            </a:pPr>
            <a:endParaRPr dirty="0"/>
          </a:p>
          <a:p>
            <a:pPr marL="0" indent="91757" defTabSz="777240">
              <a:spcBef>
                <a:spcPts val="300"/>
              </a:spcBef>
              <a:buSzTx/>
              <a:buNone/>
              <a:defRPr sz="2000"/>
            </a:pPr>
            <a:r>
              <a:rPr dirty="0"/>
              <a:t>Much to their surprise, they found that the TSP Funds were not truly managed to maximize gains for the federal employees or minimize their losses. </a:t>
            </a:r>
          </a:p>
          <a:p>
            <a:pPr marL="0" indent="91757" defTabSz="777240">
              <a:spcBef>
                <a:spcPts val="300"/>
              </a:spcBef>
              <a:buSzTx/>
              <a:buNone/>
              <a:defRPr sz="2000"/>
            </a:pPr>
            <a:endParaRPr dirty="0"/>
          </a:p>
          <a:p>
            <a:pPr marL="0" indent="91757" defTabSz="777240">
              <a:spcBef>
                <a:spcPts val="300"/>
              </a:spcBef>
              <a:buSzTx/>
              <a:buNone/>
              <a:defRPr sz="2000"/>
            </a:pPr>
            <a:r>
              <a:rPr dirty="0"/>
              <a:t>They also found that federal employees were not being shown how to maximize their federal pension or social security incomes, nor were they being taught how to properly plan for their retirement.</a:t>
            </a:r>
          </a:p>
        </p:txBody>
      </p:sp>
      <p:pic>
        <p:nvPicPr>
          <p:cNvPr id="79"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80"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lstStyle/>
          <a:p>
            <a:pPr algn="ctr">
              <a:defRPr sz="2800"/>
            </a:pPr>
            <a:r>
              <a:rPr lang="en-US" dirty="0"/>
              <a:t>How Fixed Indexed Annuities Earn Money</a:t>
            </a:r>
            <a:endParaRPr dirty="0"/>
          </a:p>
        </p:txBody>
      </p:sp>
      <p:sp>
        <p:nvSpPr>
          <p:cNvPr id="111" name="Text Placeholder 2"/>
          <p:cNvSpPr txBox="1">
            <a:spLocks noGrp="1"/>
          </p:cNvSpPr>
          <p:nvPr>
            <p:ph type="body" idx="1"/>
          </p:nvPr>
        </p:nvSpPr>
        <p:spPr>
          <a:xfrm>
            <a:off x="457200" y="1481137"/>
            <a:ext cx="8229600" cy="4525963"/>
          </a:xfrm>
          <a:prstGeom prst="rect">
            <a:avLst/>
          </a:prstGeom>
        </p:spPr>
        <p:txBody>
          <a:bodyPr>
            <a:normAutofit fontScale="25000" lnSpcReduction="20000"/>
          </a:bodyPr>
          <a:lstStyle/>
          <a:p>
            <a:pPr marL="0" indent="0" algn="just" defTabSz="639527">
              <a:spcBef>
                <a:spcPts val="0"/>
              </a:spcBef>
              <a:buSzTx/>
              <a:buNone/>
              <a:defRPr sz="1200"/>
            </a:pPr>
            <a:r>
              <a:rPr lang="en-US" sz="7200" dirty="0"/>
              <a:t>T</a:t>
            </a:r>
            <a:r>
              <a:rPr lang="en-US" sz="7200" dirty="0">
                <a:latin typeface="Times New Roman" panose="02020603050405020304" pitchFamily="18" charset="0"/>
                <a:cs typeface="Times New Roman" panose="02020603050405020304" pitchFamily="18" charset="0"/>
              </a:rPr>
              <a:t>he performance of Fixed Index Annuities”, are attached to “Managed Indexes”, that have strong upside potential, with </a:t>
            </a:r>
            <a:r>
              <a:rPr lang="en-US" sz="7200" b="1" dirty="0" err="1">
                <a:latin typeface="Times New Roman" panose="02020603050405020304" pitchFamily="18" charset="0"/>
                <a:cs typeface="Times New Roman" panose="02020603050405020304" pitchFamily="18" charset="0"/>
              </a:rPr>
              <a:t>zeroo</a:t>
            </a:r>
            <a:r>
              <a:rPr lang="en-US" sz="7200" b="1" dirty="0">
                <a:latin typeface="Times New Roman" panose="02020603050405020304" pitchFamily="18" charset="0"/>
                <a:cs typeface="Times New Roman" panose="02020603050405020304" pitchFamily="18" charset="0"/>
              </a:rPr>
              <a:t> market risk</a:t>
            </a:r>
            <a:r>
              <a:rPr lang="en-US" sz="7200" dirty="0">
                <a:latin typeface="Times New Roman" panose="02020603050405020304" pitchFamily="18" charset="0"/>
                <a:cs typeface="Times New Roman" panose="02020603050405020304" pitchFamily="18" charset="0"/>
              </a:rPr>
              <a:t>, and </a:t>
            </a:r>
            <a:r>
              <a:rPr lang="en-US" sz="7200" b="1" dirty="0">
                <a:latin typeface="Times New Roman" panose="02020603050405020304" pitchFamily="18" charset="0"/>
                <a:cs typeface="Times New Roman" panose="02020603050405020304" pitchFamily="18" charset="0"/>
              </a:rPr>
              <a:t>no Claw-Backs due to market conditions. They can even potentially earn money in a down market year!</a:t>
            </a:r>
          </a:p>
          <a:p>
            <a:pPr marL="0" indent="0" algn="ctr" defTabSz="639527">
              <a:spcBef>
                <a:spcPts val="0"/>
              </a:spcBef>
              <a:buSzTx/>
              <a:buNone/>
              <a:defRPr sz="1300" b="1">
                <a:solidFill>
                  <a:schemeClr val="accent1"/>
                </a:solidFill>
              </a:defRPr>
            </a:pPr>
            <a:endParaRPr lang="en-US" sz="7200" b="1" dirty="0">
              <a:latin typeface="Times New Roman" panose="02020603050405020304" pitchFamily="18" charset="0"/>
              <a:cs typeface="Times New Roman" panose="02020603050405020304" pitchFamily="18" charset="0"/>
            </a:endParaRPr>
          </a:p>
          <a:p>
            <a:pPr marL="0" indent="0" defTabSz="639527">
              <a:spcBef>
                <a:spcPts val="0"/>
              </a:spcBef>
              <a:buSzTx/>
              <a:buNone/>
              <a:defRPr sz="1300" b="1">
                <a:solidFill>
                  <a:schemeClr val="accent1"/>
                </a:solidFill>
              </a:defRPr>
            </a:pPr>
            <a:r>
              <a:rPr lang="en-US" sz="7200" dirty="0">
                <a:latin typeface="Times New Roman" panose="02020603050405020304" pitchFamily="18" charset="0"/>
                <a:cs typeface="Times New Roman" panose="02020603050405020304" pitchFamily="18" charset="0"/>
              </a:rPr>
              <a:t>                 16 of 48 Managed Indexes Inside Annuities</a:t>
            </a: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Barclays Trailblazer Sector 5</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Fidelity Multi Factor Yield</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JP Morgan </a:t>
            </a:r>
            <a:r>
              <a:rPr lang="en-US" sz="7200" dirty="0" err="1">
                <a:latin typeface="Times New Roman" panose="02020603050405020304" pitchFamily="18" charset="0"/>
                <a:cs typeface="Times New Roman" panose="02020603050405020304" pitchFamily="18" charset="0"/>
              </a:rPr>
              <a:t>Mozaic</a:t>
            </a:r>
            <a:r>
              <a:rPr lang="en-US" sz="7200" dirty="0">
                <a:latin typeface="Times New Roman" panose="02020603050405020304" pitchFamily="18" charset="0"/>
                <a:cs typeface="Times New Roman" panose="02020603050405020304" pitchFamily="18" charset="0"/>
              </a:rPr>
              <a:t> II</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BlackRock Volatility Control</a:t>
            </a:r>
          </a:p>
          <a:p>
            <a:pPr marL="0" indent="0" defTabSz="639527">
              <a:spcBef>
                <a:spcPts val="0"/>
              </a:spcBef>
              <a:buSzTx/>
              <a:buNone/>
              <a:defRPr sz="13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SzTx/>
              <a:buNone/>
              <a:defRPr sz="1000" b="1"/>
            </a:pPr>
            <a:endParaRPr lang="en-US" sz="7200" dirty="0">
              <a:latin typeface="Times New Roman" panose="02020603050405020304" pitchFamily="18" charset="0"/>
              <a:cs typeface="Times New Roman" panose="02020603050405020304" pitchFamily="18" charset="0"/>
            </a:endParaRPr>
          </a:p>
          <a:p>
            <a:pPr marL="0" indent="0" defTabSz="639527">
              <a:spcBef>
                <a:spcPts val="0"/>
              </a:spcBef>
              <a:buSzTx/>
              <a:buNone/>
              <a:defRPr sz="1000" b="1"/>
            </a:pPr>
            <a:r>
              <a:rPr lang="en-US" sz="7200" dirty="0">
                <a:latin typeface="Times New Roman" panose="02020603050405020304" pitchFamily="18" charset="0"/>
                <a:cs typeface="Times New Roman" panose="02020603050405020304" pitchFamily="18" charset="0"/>
              </a:rPr>
              <a:t> </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Janus SG MC                                    BPN Mad5</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Shiller Barclays                                 </a:t>
            </a:r>
            <a:r>
              <a:rPr lang="en-US" sz="7200" dirty="0" err="1">
                <a:latin typeface="Times New Roman" panose="02020603050405020304" pitchFamily="18" charset="0"/>
                <a:cs typeface="Times New Roman" panose="02020603050405020304" pitchFamily="18" charset="0"/>
              </a:rPr>
              <a:t>Pimco</a:t>
            </a:r>
            <a:r>
              <a:rPr lang="en-US" sz="7200" dirty="0">
                <a:latin typeface="Times New Roman" panose="02020603050405020304" pitchFamily="18" charset="0"/>
                <a:cs typeface="Times New Roman" panose="02020603050405020304" pitchFamily="18" charset="0"/>
              </a:rPr>
              <a:t> Balanced</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S&amp;P 500 Low-Vol Index                   NYSE Zebra</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Credit Suisse Momentum                 BPN Paribus</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Merrill Lynch RPM                          Morning Star Div5</a:t>
            </a:r>
          </a:p>
          <a:p>
            <a:pPr marL="0" indent="0" defTabSz="639527">
              <a:spcBef>
                <a:spcPts val="0"/>
              </a:spcBef>
              <a:buClr>
                <a:srgbClr val="000000"/>
              </a:buClr>
              <a:buFont typeface="Euphemia UCAS"/>
              <a:buChar char="}"/>
              <a:defRPr sz="1100" b="1"/>
            </a:pPr>
            <a:r>
              <a:rPr lang="en-US" sz="7200" dirty="0">
                <a:latin typeface="Times New Roman" panose="02020603050405020304" pitchFamily="18" charset="0"/>
                <a:cs typeface="Times New Roman" panose="02020603050405020304" pitchFamily="18" charset="0"/>
              </a:rPr>
              <a:t>  JP Morgan Strategic Balance           S&amp;P 500 Aristocrats</a:t>
            </a:r>
          </a:p>
          <a:p>
            <a:pPr marL="0" indent="97487" algn="just" defTabSz="813816">
              <a:spcBef>
                <a:spcPts val="300"/>
              </a:spcBef>
              <a:buSzTx/>
              <a:buNone/>
              <a:defRPr sz="700"/>
            </a:pPr>
            <a:endParaRPr sz="2900" dirty="0"/>
          </a:p>
          <a:p>
            <a:pPr marL="0" indent="97487" algn="just" defTabSz="813816">
              <a:spcBef>
                <a:spcPts val="300"/>
              </a:spcBef>
              <a:buSzTx/>
              <a:buNone/>
              <a:defRPr sz="700"/>
            </a:pPr>
            <a:endParaRPr dirty="0"/>
          </a:p>
          <a:p>
            <a:pPr marL="0" indent="97487" algn="just" defTabSz="813816">
              <a:spcBef>
                <a:spcPts val="300"/>
              </a:spcBef>
              <a:buSzTx/>
              <a:buNone/>
              <a:defRPr sz="700"/>
            </a:pPr>
            <a:endParaRPr dirty="0"/>
          </a:p>
          <a:p>
            <a:pPr marL="0" indent="97487" algn="just" defTabSz="813816">
              <a:spcBef>
                <a:spcPts val="300"/>
              </a:spcBef>
              <a:buSzTx/>
              <a:buNone/>
              <a:defRPr sz="700"/>
            </a:pPr>
            <a:endParaRPr dirty="0"/>
          </a:p>
          <a:p>
            <a:pPr marL="0" indent="97487" algn="just" defTabSz="813816">
              <a:spcBef>
                <a:spcPts val="300"/>
              </a:spcBef>
              <a:buSzTx/>
              <a:buNone/>
              <a:defRPr sz="700"/>
            </a:pPr>
            <a:r>
              <a:rPr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522769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457200" y="1481137"/>
            <a:ext cx="8229600" cy="4525963"/>
          </a:xfrm>
          <a:prstGeom prst="rect">
            <a:avLst/>
          </a:prstGeom>
        </p:spPr>
        <p:txBody>
          <a:bodyPr>
            <a:normAutofit/>
          </a:bodyPr>
          <a:lstStyle/>
          <a:p>
            <a:pPr marL="0" indent="103674" defTabSz="878186">
              <a:spcBef>
                <a:spcPts val="200"/>
              </a:spcBef>
              <a:buSzTx/>
              <a:buNone/>
              <a:defRPr sz="1800"/>
            </a:pPr>
            <a:r>
              <a:rPr dirty="0"/>
              <a:t>Our “Approved Webinar Hosts” are well vetted by us, and experts in helping federal employees better plan for their retirement</a:t>
            </a:r>
            <a:r>
              <a:rPr lang="en-US" dirty="0"/>
              <a:t>.</a:t>
            </a:r>
            <a:r>
              <a:rPr dirty="0"/>
              <a:t> </a:t>
            </a:r>
            <a:r>
              <a:rPr lang="en-US" dirty="0"/>
              <a:t>B</a:t>
            </a:r>
            <a:r>
              <a:rPr dirty="0"/>
              <a:t>y agreement with us, </a:t>
            </a:r>
            <a:r>
              <a:rPr lang="en-US" dirty="0"/>
              <a:t>our “Approved Webinar Hosts” </a:t>
            </a:r>
            <a:r>
              <a:rPr dirty="0"/>
              <a:t>do not charge federal employees for any of their retirement consultation services or </a:t>
            </a:r>
            <a:r>
              <a:rPr lang="en-US" dirty="0"/>
              <a:t>r</a:t>
            </a:r>
            <a:r>
              <a:rPr dirty="0"/>
              <a:t>eports, no matter how extensive their reports or retirement planning advice might be. </a:t>
            </a:r>
          </a:p>
          <a:p>
            <a:pPr marL="0" indent="103674" defTabSz="878186">
              <a:spcBef>
                <a:spcPts val="200"/>
              </a:spcBef>
              <a:buSzTx/>
              <a:buNone/>
              <a:defRPr sz="1800"/>
            </a:pPr>
            <a:endParaRPr dirty="0"/>
          </a:p>
          <a:p>
            <a:pPr marL="0" indent="103674" defTabSz="878186">
              <a:spcBef>
                <a:spcPts val="200"/>
              </a:spcBef>
              <a:buSzTx/>
              <a:buNone/>
              <a:defRPr sz="1800"/>
            </a:pPr>
            <a:r>
              <a:rPr lang="en-US" dirty="0"/>
              <a:t>Next week, w</a:t>
            </a:r>
            <a:r>
              <a:rPr dirty="0"/>
              <a:t>hen your Approved Webinar Host contacts you to answer any</a:t>
            </a:r>
            <a:r>
              <a:rPr lang="en-US" dirty="0"/>
              <a:t> </a:t>
            </a:r>
            <a:r>
              <a:rPr dirty="0"/>
              <a:t>questions you might have about </a:t>
            </a:r>
            <a:r>
              <a:rPr lang="en-US" dirty="0"/>
              <a:t>the content contained in this webinar, </a:t>
            </a:r>
            <a:r>
              <a:rPr dirty="0"/>
              <a:t>we suggest your reach back out to them</a:t>
            </a:r>
            <a:r>
              <a:rPr lang="en-US" dirty="0"/>
              <a:t>, and take advantage of their federal retirement planning expertise.</a:t>
            </a:r>
            <a:endParaRPr dirty="0"/>
          </a:p>
          <a:p>
            <a:pPr marL="0" indent="103674" defTabSz="878186">
              <a:spcBef>
                <a:spcPts val="200"/>
              </a:spcBef>
              <a:buSzTx/>
              <a:buNone/>
              <a:defRPr sz="1800"/>
            </a:pPr>
            <a:endParaRPr dirty="0"/>
          </a:p>
          <a:p>
            <a:pPr marL="0" indent="103674" defTabSz="878186">
              <a:spcBef>
                <a:spcPts val="200"/>
              </a:spcBef>
              <a:buSzTx/>
              <a:buNone/>
              <a:defRPr sz="1800"/>
            </a:pPr>
            <a:r>
              <a:rPr b="1" i="1" dirty="0"/>
              <a:t>Nothing </a:t>
            </a:r>
            <a:r>
              <a:rPr lang="en-US" b="1" i="1" dirty="0"/>
              <a:t>is ever</a:t>
            </a:r>
            <a:r>
              <a:rPr b="1" i="1" dirty="0"/>
              <a:t> done in person</a:t>
            </a:r>
            <a:r>
              <a:rPr lang="en-US" b="1" i="1" dirty="0"/>
              <a:t>;</a:t>
            </a:r>
            <a:r>
              <a:rPr b="1" dirty="0"/>
              <a:t> </a:t>
            </a:r>
            <a:r>
              <a:rPr lang="en-US" dirty="0"/>
              <a:t>it is</a:t>
            </a:r>
            <a:r>
              <a:rPr dirty="0"/>
              <a:t> </a:t>
            </a:r>
            <a:r>
              <a:rPr lang="en-US" dirty="0"/>
              <a:t>accomplished</a:t>
            </a:r>
            <a:r>
              <a:rPr dirty="0"/>
              <a:t> on the phone </a:t>
            </a:r>
            <a:r>
              <a:rPr lang="en-US" dirty="0"/>
              <a:t>utilizing</a:t>
            </a:r>
            <a:r>
              <a:rPr dirty="0"/>
              <a:t> </a:t>
            </a:r>
            <a:r>
              <a:rPr lang="en-US" dirty="0"/>
              <a:t>the</a:t>
            </a:r>
            <a:r>
              <a:rPr dirty="0"/>
              <a:t> internet portals</a:t>
            </a:r>
            <a:r>
              <a:rPr lang="en-US" dirty="0"/>
              <a:t> we built exclusively for Federal Employees</a:t>
            </a:r>
            <a:r>
              <a:rPr dirty="0"/>
              <a:t>.</a:t>
            </a:r>
            <a:endParaRPr lang="en-US" dirty="0"/>
          </a:p>
          <a:p>
            <a:pPr marL="0" indent="103674" defTabSz="878186">
              <a:spcBef>
                <a:spcPts val="200"/>
              </a:spcBef>
              <a:buSzTx/>
              <a:buNone/>
              <a:defRPr sz="1800"/>
            </a:pPr>
            <a:endParaRPr lang="en-US" dirty="0"/>
          </a:p>
          <a:p>
            <a:pPr marL="0" indent="103674" defTabSz="878186">
              <a:spcBef>
                <a:spcPts val="200"/>
              </a:spcBef>
              <a:buSzTx/>
              <a:buNone/>
              <a:defRPr sz="1800"/>
            </a:pPr>
            <a:endParaRPr dirty="0"/>
          </a:p>
        </p:txBody>
      </p:sp>
      <p:pic>
        <p:nvPicPr>
          <p:cNvPr id="10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7" name="Our Mission Is To Help You Build a “Bullet-Proof Federal Retirement">
            <a:extLst>
              <a:ext uri="{FF2B5EF4-FFF2-40B4-BE49-F238E27FC236}">
                <a16:creationId xmlns:a16="http://schemas.microsoft.com/office/drawing/2014/main" id="{A684808E-03DF-C844-8DB8-E34190CF570B}"/>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457199" y="173837"/>
            <a:ext cx="8229600" cy="1143004"/>
          </a:xfrm>
          <a:prstGeom prst="rect">
            <a:avLst/>
          </a:prstGeom>
        </p:spPr>
        <p:txBody>
          <a:bodyPr>
            <a:normAutofit/>
          </a:bodyPr>
          <a:lstStyle/>
          <a:p>
            <a:pPr algn="ctr">
              <a:defRPr sz="1800"/>
            </a:pPr>
            <a:r>
              <a:rPr sz="2000" dirty="0"/>
              <a:t>Ask Carolyn For</a:t>
            </a:r>
            <a:r>
              <a:rPr lang="en-US" sz="2000" dirty="0"/>
              <a:t> These Free Resources</a:t>
            </a:r>
            <a:br>
              <a:rPr sz="2000" dirty="0"/>
            </a:br>
            <a:r>
              <a:rPr lang="en-US" sz="2000" dirty="0"/>
              <a:t>Carolyn@federalwebinars.com</a:t>
            </a:r>
            <a:br>
              <a:rPr lang="en-US" sz="2000" u="none" dirty="0">
                <a:solidFill>
                  <a:srgbClr val="464646"/>
                </a:solidFill>
                <a:uFillTx/>
              </a:rPr>
            </a:br>
            <a:endParaRPr sz="2000" dirty="0"/>
          </a:p>
        </p:txBody>
      </p:sp>
      <p:sp>
        <p:nvSpPr>
          <p:cNvPr id="172" name="What is your “Retirement Destiny”…"/>
          <p:cNvSpPr txBox="1"/>
          <p:nvPr/>
        </p:nvSpPr>
        <p:spPr>
          <a:xfrm>
            <a:off x="543787" y="3972169"/>
            <a:ext cx="8046364"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457200">
              <a:defRPr sz="1600">
                <a:latin typeface="+mj-lt"/>
                <a:ea typeface="+mj-ea"/>
                <a:cs typeface="+mj-cs"/>
                <a:sym typeface="Helvetica"/>
              </a:defRPr>
            </a:pPr>
            <a:r>
              <a:rPr lang="en-US" b="1" dirty="0"/>
              <a:t>Two “Must See” 6 Minute Videos</a:t>
            </a:r>
            <a:endParaRPr b="1" dirty="0"/>
          </a:p>
        </p:txBody>
      </p:sp>
      <p:sp>
        <p:nvSpPr>
          <p:cNvPr id="173"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pic>
        <p:nvPicPr>
          <p:cNvPr id="2" name="carolyn2.png" descr="carolyn2.png">
            <a:extLst>
              <a:ext uri="{FF2B5EF4-FFF2-40B4-BE49-F238E27FC236}">
                <a16:creationId xmlns:a16="http://schemas.microsoft.com/office/drawing/2014/main" id="{06C6EF54-2E87-4D79-9A85-60A07791780B}"/>
              </a:ext>
            </a:extLst>
          </p:cNvPr>
          <p:cNvPicPr>
            <a:picLocks noChangeAspect="1"/>
          </p:cNvPicPr>
          <p:nvPr/>
        </p:nvPicPr>
        <p:blipFill>
          <a:blip r:embed="rId2"/>
          <a:stretch>
            <a:fillRect/>
          </a:stretch>
        </p:blipFill>
        <p:spPr>
          <a:xfrm>
            <a:off x="388853" y="214627"/>
            <a:ext cx="1219200" cy="1219200"/>
          </a:xfrm>
          <a:prstGeom prst="rect">
            <a:avLst/>
          </a:prstGeom>
          <a:ln w="12700">
            <a:miter lim="400000"/>
          </a:ln>
        </p:spPr>
      </p:pic>
      <p:pic>
        <p:nvPicPr>
          <p:cNvPr id="3" name="Picture 2" descr="A screenshot of a person&#10;&#10;Description automatically generated">
            <a:extLst>
              <a:ext uri="{FF2B5EF4-FFF2-40B4-BE49-F238E27FC236}">
                <a16:creationId xmlns:a16="http://schemas.microsoft.com/office/drawing/2014/main" id="{7F1CD872-57A6-4865-A791-22AF9F617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69" y="4320147"/>
            <a:ext cx="4114800" cy="2323226"/>
          </a:xfrm>
          <a:prstGeom prst="rect">
            <a:avLst/>
          </a:prstGeom>
        </p:spPr>
      </p:pic>
      <p:pic>
        <p:nvPicPr>
          <p:cNvPr id="4" name="Picture 3">
            <a:extLst>
              <a:ext uri="{FF2B5EF4-FFF2-40B4-BE49-F238E27FC236}">
                <a16:creationId xmlns:a16="http://schemas.microsoft.com/office/drawing/2014/main" id="{DAAF7538-3101-4242-A566-DAA5A15D72D5}"/>
              </a:ext>
            </a:extLst>
          </p:cNvPr>
          <p:cNvPicPr>
            <a:picLocks noChangeAspect="1"/>
          </p:cNvPicPr>
          <p:nvPr/>
        </p:nvPicPr>
        <p:blipFill>
          <a:blip r:embed="rId4"/>
          <a:stretch>
            <a:fillRect/>
          </a:stretch>
        </p:blipFill>
        <p:spPr>
          <a:xfrm>
            <a:off x="4669303" y="4310719"/>
            <a:ext cx="4092424" cy="2323226"/>
          </a:xfrm>
          <a:prstGeom prst="rect">
            <a:avLst/>
          </a:prstGeom>
        </p:spPr>
      </p:pic>
      <p:sp>
        <p:nvSpPr>
          <p:cNvPr id="5" name="TextBox 4">
            <a:extLst>
              <a:ext uri="{FF2B5EF4-FFF2-40B4-BE49-F238E27FC236}">
                <a16:creationId xmlns:a16="http://schemas.microsoft.com/office/drawing/2014/main" id="{2AFA984B-D9A6-7C4B-801B-E02418666B65}"/>
              </a:ext>
            </a:extLst>
          </p:cNvPr>
          <p:cNvSpPr txBox="1"/>
          <p:nvPr/>
        </p:nvSpPr>
        <p:spPr>
          <a:xfrm>
            <a:off x="1612353" y="1006006"/>
            <a:ext cx="30659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dirty="0"/>
              <a:t>Online FR80 Calculator Tutorial</a:t>
            </a:r>
          </a:p>
        </p:txBody>
      </p:sp>
      <p:pic>
        <p:nvPicPr>
          <p:cNvPr id="7" name="Picture 6" descr="A picture containing person, hand&#10;&#10;Description automatically generated">
            <a:extLst>
              <a:ext uri="{FF2B5EF4-FFF2-40B4-BE49-F238E27FC236}">
                <a16:creationId xmlns:a16="http://schemas.microsoft.com/office/drawing/2014/main" id="{EB0B31E2-E400-6D4D-94AF-DEF8CC757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0873" y="1384762"/>
            <a:ext cx="2308860" cy="2577979"/>
          </a:xfrm>
          <a:prstGeom prst="rect">
            <a:avLst/>
          </a:prstGeom>
        </p:spPr>
      </p:pic>
      <p:pic>
        <p:nvPicPr>
          <p:cNvPr id="8" name="Picture 7" descr="A picture containing text, newspaper&#10;&#10;Description automatically generated">
            <a:extLst>
              <a:ext uri="{FF2B5EF4-FFF2-40B4-BE49-F238E27FC236}">
                <a16:creationId xmlns:a16="http://schemas.microsoft.com/office/drawing/2014/main" id="{9CDA795E-CDF9-8AFD-B371-0238DF07C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2787" y="1006006"/>
            <a:ext cx="2308860" cy="298793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4AA-675C-DD07-B001-FC2A20534CCC}"/>
              </a:ext>
            </a:extLst>
          </p:cNvPr>
          <p:cNvSpPr>
            <a:spLocks noGrp="1"/>
          </p:cNvSpPr>
          <p:nvPr>
            <p:ph type="title"/>
          </p:nvPr>
        </p:nvSpPr>
        <p:spPr>
          <a:xfrm>
            <a:off x="480317" y="103931"/>
            <a:ext cx="8183366" cy="530908"/>
          </a:xfrm>
        </p:spPr>
        <p:txBody>
          <a:bodyPr>
            <a:noAutofit/>
          </a:bodyPr>
          <a:lstStyle/>
          <a:p>
            <a:pPr algn="ctr"/>
            <a:r>
              <a:rPr lang="en-US" sz="3200" dirty="0"/>
              <a:t>FR 80 Calculator (Income Projection)</a:t>
            </a:r>
          </a:p>
        </p:txBody>
      </p:sp>
      <p:sp>
        <p:nvSpPr>
          <p:cNvPr id="4" name="Slide Number Placeholder 3">
            <a:extLst>
              <a:ext uri="{FF2B5EF4-FFF2-40B4-BE49-F238E27FC236}">
                <a16:creationId xmlns:a16="http://schemas.microsoft.com/office/drawing/2014/main" id="{7E9BA3BD-5E16-3F59-28E7-B6A9E32B589F}"/>
              </a:ext>
            </a:extLst>
          </p:cNvPr>
          <p:cNvSpPr>
            <a:spLocks noGrp="1"/>
          </p:cNvSpPr>
          <p:nvPr>
            <p:ph type="sldNum" sz="quarter" idx="2"/>
          </p:nvPr>
        </p:nvSpPr>
        <p:spPr/>
        <p:txBody>
          <a:bodyPr/>
          <a:lstStyle/>
          <a:p>
            <a:fld id="{86CB4B4D-7CA3-9044-876B-883B54F8677D}" type="slidenum">
              <a:rPr lang="en-US" smtClean="0"/>
              <a:t>5</a:t>
            </a:fld>
            <a:endParaRPr lang="en-US"/>
          </a:p>
        </p:txBody>
      </p:sp>
      <p:pic>
        <p:nvPicPr>
          <p:cNvPr id="5" name="Picture 4">
            <a:extLst>
              <a:ext uri="{FF2B5EF4-FFF2-40B4-BE49-F238E27FC236}">
                <a16:creationId xmlns:a16="http://schemas.microsoft.com/office/drawing/2014/main" id="{217AFC51-5457-64FD-22FA-CADC575B2B24}"/>
              </a:ext>
            </a:extLst>
          </p:cNvPr>
          <p:cNvPicPr>
            <a:picLocks noChangeAspect="1"/>
          </p:cNvPicPr>
          <p:nvPr/>
        </p:nvPicPr>
        <p:blipFill>
          <a:blip r:embed="rId2"/>
          <a:stretch>
            <a:fillRect/>
          </a:stretch>
        </p:blipFill>
        <p:spPr>
          <a:xfrm>
            <a:off x="880382" y="699674"/>
            <a:ext cx="7383236" cy="5948526"/>
          </a:xfrm>
          <a:prstGeom prst="rect">
            <a:avLst/>
          </a:prstGeom>
        </p:spPr>
      </p:pic>
    </p:spTree>
    <p:extLst>
      <p:ext uri="{BB962C8B-B14F-4D97-AF65-F5344CB8AC3E}">
        <p14:creationId xmlns:p14="http://schemas.microsoft.com/office/powerpoint/2010/main" val="31563763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6372-B402-4914-CD09-1CA195498111}"/>
              </a:ext>
            </a:extLst>
          </p:cNvPr>
          <p:cNvSpPr>
            <a:spLocks noGrp="1"/>
          </p:cNvSpPr>
          <p:nvPr>
            <p:ph type="title"/>
          </p:nvPr>
        </p:nvSpPr>
        <p:spPr>
          <a:xfrm>
            <a:off x="457200" y="-171679"/>
            <a:ext cx="8229600" cy="1143004"/>
          </a:xfrm>
        </p:spPr>
        <p:txBody>
          <a:bodyPr>
            <a:normAutofit fontScale="90000"/>
          </a:bodyPr>
          <a:lstStyle/>
          <a:p>
            <a:r>
              <a:rPr lang="en-US" dirty="0"/>
              <a:t>     </a:t>
            </a:r>
            <a:r>
              <a:rPr lang="en-US" sz="3100" dirty="0"/>
              <a:t>FR 80 Calculator ( TSP Growth Projection)</a:t>
            </a:r>
          </a:p>
        </p:txBody>
      </p:sp>
      <p:sp>
        <p:nvSpPr>
          <p:cNvPr id="4" name="Slide Number Placeholder 3">
            <a:extLst>
              <a:ext uri="{FF2B5EF4-FFF2-40B4-BE49-F238E27FC236}">
                <a16:creationId xmlns:a16="http://schemas.microsoft.com/office/drawing/2014/main" id="{F5FA0DDD-A3D3-9EA7-FD06-F889460FEF8D}"/>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9" name="Picture 8" descr="Table&#10;&#10;Description automatically generated">
            <a:extLst>
              <a:ext uri="{FF2B5EF4-FFF2-40B4-BE49-F238E27FC236}">
                <a16:creationId xmlns:a16="http://schemas.microsoft.com/office/drawing/2014/main" id="{61BA62F0-F484-84C9-51AD-E6B9BA4BE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14" y="768100"/>
            <a:ext cx="6527800" cy="5880100"/>
          </a:xfrm>
          <a:prstGeom prst="rect">
            <a:avLst/>
          </a:prstGeom>
        </p:spPr>
      </p:pic>
    </p:spTree>
    <p:extLst>
      <p:ext uri="{BB962C8B-B14F-4D97-AF65-F5344CB8AC3E}">
        <p14:creationId xmlns:p14="http://schemas.microsoft.com/office/powerpoint/2010/main" val="26260876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br>
              <a:rPr lang="en-US" sz="4000" dirty="0"/>
            </a:br>
            <a:br>
              <a:rPr lang="en-US" dirty="0"/>
            </a:br>
            <a:r>
              <a:rPr lang="en-US" dirty="0"/>
              <a:t>How The TSP Funds Earn Money</a:t>
            </a:r>
            <a:br>
              <a:rPr lang="en-US" dirty="0"/>
            </a:b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lnSpcReduction="10000"/>
          </a:bodyPr>
          <a:lstStyle/>
          <a:p>
            <a:pPr marL="305607" indent="-213924" defTabSz="765349">
              <a:lnSpc>
                <a:spcPct val="80000"/>
              </a:lnSpc>
              <a:spcBef>
                <a:spcPts val="200"/>
              </a:spcBef>
              <a:defRPr sz="1800"/>
            </a:pPr>
            <a:endParaRPr lang="en-US" b="1" dirty="0">
              <a:solidFill>
                <a:schemeClr val="tx1"/>
              </a:solidFill>
            </a:endParaRPr>
          </a:p>
          <a:p>
            <a:pPr marL="91683" indent="0" defTabSz="765349">
              <a:lnSpc>
                <a:spcPct val="80000"/>
              </a:lnSpc>
              <a:spcBef>
                <a:spcPts val="200"/>
              </a:spcBef>
              <a:buNone/>
              <a:defRPr sz="1800"/>
            </a:pPr>
            <a:r>
              <a:rPr lang="en-US" dirty="0">
                <a:solidFill>
                  <a:schemeClr val="tx1"/>
                </a:solidFill>
                <a:latin typeface="+mn-lt"/>
              </a:rPr>
              <a:t>Making the right “percentage allocation” between the TSP Funds could add 33% to your account over time. </a:t>
            </a:r>
          </a:p>
          <a:p>
            <a:pPr marL="91683" indent="0" defTabSz="765349">
              <a:lnSpc>
                <a:spcPct val="80000"/>
              </a:lnSpc>
              <a:spcBef>
                <a:spcPts val="200"/>
              </a:spcBef>
              <a:buNone/>
              <a:defRPr sz="1800"/>
            </a:pPr>
            <a:endParaRPr lang="en-US" b="1" dirty="0">
              <a:solidFill>
                <a:schemeClr val="tx1"/>
              </a:solidFill>
            </a:endParaRPr>
          </a:p>
          <a:p>
            <a:pPr marL="377433" indent="-285750" defTabSz="765349">
              <a:lnSpc>
                <a:spcPct val="80000"/>
              </a:lnSpc>
              <a:spcBef>
                <a:spcPts val="200"/>
              </a:spcBef>
              <a:defRPr sz="1800"/>
            </a:pPr>
            <a:r>
              <a:rPr lang="en-US" b="1" dirty="0">
                <a:solidFill>
                  <a:schemeClr val="tx1"/>
                </a:solidFill>
              </a:rPr>
              <a:t>G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G Fund buys a nonmarketable U.S. Treasury security that is guaranteed by the U.S. Government, so it can’t lose money.</a:t>
            </a:r>
            <a:r>
              <a:rPr lang="en-US" b="1" dirty="0">
                <a:solidFill>
                  <a:schemeClr val="tx1"/>
                </a:solidFill>
              </a:rPr>
              <a:t> </a:t>
            </a: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F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Government, corporate, and mortgage-backed bonds. Attempts to match the performance of the Barclays Capital U.S. Aggregate Bond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C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S&amp;P 500</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S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Dow Jones U.S. Completion TSM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I Fund:</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Attempts to match the performance of the MSCI EAFE Index</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L Funds: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Invested in the G, F, C, S, and I Funds. The closer you are to the Fund Expiration Date (2030, 2040, 2050), the more it is weighted to the G Fund. The</a:t>
            </a:r>
          </a:p>
          <a:p>
            <a:pPr marL="91683" indent="0" defTabSz="765349">
              <a:lnSpc>
                <a:spcPct val="80000"/>
              </a:lnSpc>
              <a:spcBef>
                <a:spcPts val="200"/>
              </a:spcBef>
              <a:buNone/>
              <a:defRPr sz="1800"/>
            </a:pPr>
            <a:r>
              <a:rPr lang="en-US" sz="1800" dirty="0">
                <a:latin typeface="Cambria" panose="02040503050406030204" pitchFamily="18" charset="0"/>
                <a:ea typeface="Times New Roman" panose="02020603050405020304" pitchFamily="18" charset="0"/>
                <a:cs typeface="Times New Roman" panose="02020603050405020304" pitchFamily="18" charset="0"/>
              </a:rPr>
              <a:t>    Further out the Expiration Date, the more it is weighted to the C, S, and I Funds)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b="1" dirty="0">
              <a:solidFill>
                <a:schemeClr val="tx1"/>
              </a:solidFill>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7" name="Our Mission Is To Help You Build a “Bullet-Proof Federal Retirement">
            <a:extLst>
              <a:ext uri="{FF2B5EF4-FFF2-40B4-BE49-F238E27FC236}">
                <a16:creationId xmlns:a16="http://schemas.microsoft.com/office/drawing/2014/main" id="{42D841AD-3CA4-EC41-98B5-00A2BAD122DC}"/>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24956439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9CA8-767E-47B8-B2D4-5F5E6854F283}"/>
              </a:ext>
            </a:extLst>
          </p:cNvPr>
          <p:cNvSpPr>
            <a:spLocks noGrp="1"/>
          </p:cNvSpPr>
          <p:nvPr>
            <p:ph type="title"/>
          </p:nvPr>
        </p:nvSpPr>
        <p:spPr/>
        <p:txBody>
          <a:bodyPr>
            <a:noAutofit/>
          </a:bodyPr>
          <a:lstStyle/>
          <a:p>
            <a:pPr algn="ctr"/>
            <a:r>
              <a:rPr lang="en-US" sz="3600" dirty="0"/>
              <a:t>TSP Fund “Allocation Maximization”</a:t>
            </a:r>
            <a:br>
              <a:rPr lang="en-US" sz="3600" dirty="0"/>
            </a:br>
            <a:r>
              <a:rPr lang="en-US" sz="3600" dirty="0"/>
              <a:t>Six Undisputed Facts</a:t>
            </a:r>
          </a:p>
        </p:txBody>
      </p:sp>
      <p:sp>
        <p:nvSpPr>
          <p:cNvPr id="3" name="Text Placeholder 2">
            <a:extLst>
              <a:ext uri="{FF2B5EF4-FFF2-40B4-BE49-F238E27FC236}">
                <a16:creationId xmlns:a16="http://schemas.microsoft.com/office/drawing/2014/main" id="{8D327F5A-F8BC-42D1-8F9D-BD4ADF310259}"/>
              </a:ext>
            </a:extLst>
          </p:cNvPr>
          <p:cNvSpPr>
            <a:spLocks noGrp="1"/>
          </p:cNvSpPr>
          <p:nvPr>
            <p:ph type="body" idx="1"/>
          </p:nvPr>
        </p:nvSpPr>
        <p:spPr/>
        <p:txBody>
          <a:bodyPr>
            <a:normAutofit fontScale="62500" lnSpcReduction="20000"/>
          </a:bodyPr>
          <a:lstStyle/>
          <a:p>
            <a:endParaRPr lang="en-US" sz="2600" dirty="0"/>
          </a:p>
          <a:p>
            <a:r>
              <a:rPr lang="en-US" sz="2600" b="1" dirty="0"/>
              <a:t>Fact: During the past 10 years the I Fund earned 50% less than the C&amp;S Funds.</a:t>
            </a:r>
          </a:p>
          <a:p>
            <a:pPr marL="109540" indent="0">
              <a:buNone/>
            </a:pPr>
            <a:endParaRPr lang="en-US" sz="2600" b="1" dirty="0"/>
          </a:p>
          <a:p>
            <a:r>
              <a:rPr lang="en-US" sz="2600" b="1" dirty="0"/>
              <a:t>Fact: The I Fund has lost money in years where the C &amp; S Funds made money.</a:t>
            </a:r>
          </a:p>
          <a:p>
            <a:endParaRPr lang="en-US" sz="2600" b="1" dirty="0"/>
          </a:p>
          <a:p>
            <a:r>
              <a:rPr lang="en-US" sz="2600" b="1" dirty="0"/>
              <a:t>Fact: The G Fund earned only 1.3% in 2021. In essence the G Fund does lose money because it does not keep up with inflation and there are “lost opportunity costs” associated with owning it. </a:t>
            </a:r>
          </a:p>
          <a:p>
            <a:endParaRPr lang="en-US" sz="2600" b="1" dirty="0"/>
          </a:p>
          <a:p>
            <a:r>
              <a:rPr lang="en-US" sz="2600" b="1" dirty="0"/>
              <a:t>Fact: The L Fund has a significant amount invested in the I Fund and G Fund.</a:t>
            </a:r>
          </a:p>
          <a:p>
            <a:endParaRPr lang="en-US" sz="2600" b="1" dirty="0"/>
          </a:p>
          <a:p>
            <a:r>
              <a:rPr lang="en-US" sz="2600" b="1" dirty="0"/>
              <a:t>Fact: The C &amp; S Funds have a huge downside exposure because they are “Administered” and not “Managed” to maximize gains and minimize losses.</a:t>
            </a:r>
          </a:p>
          <a:p>
            <a:endParaRPr lang="en-US" sz="2600" b="1" dirty="0"/>
          </a:p>
          <a:p>
            <a:r>
              <a:rPr lang="en-US" sz="2600" b="1" dirty="0"/>
              <a:t>Fact: If you are retiring within the next 12 years, your retirement savings should not be at risk to lose value…So how do you protect yourself?</a:t>
            </a:r>
          </a:p>
          <a:p>
            <a:endParaRPr lang="en-US" dirty="0"/>
          </a:p>
        </p:txBody>
      </p:sp>
      <p:sp>
        <p:nvSpPr>
          <p:cNvPr id="4" name="Slide Number Placeholder 3">
            <a:extLst>
              <a:ext uri="{FF2B5EF4-FFF2-40B4-BE49-F238E27FC236}">
                <a16:creationId xmlns:a16="http://schemas.microsoft.com/office/drawing/2014/main" id="{598BCA0A-AAEC-44A0-9FF1-BB2599A95B40}"/>
              </a:ext>
            </a:extLst>
          </p:cNvPr>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20212099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normAutofit/>
          </a:bodyPr>
          <a:lstStyle/>
          <a:p>
            <a:pPr algn="ctr">
              <a:defRPr sz="2800"/>
            </a:pPr>
            <a:r>
              <a:rPr lang="en-US" sz="2800" dirty="0"/>
              <a:t>Latest TSP Fund Allocation Guidance  </a:t>
            </a:r>
            <a:br>
              <a:rPr lang="en-US" sz="2800" dirty="0"/>
            </a:br>
            <a:endParaRPr dirty="0"/>
          </a:p>
        </p:txBody>
      </p:sp>
      <p:sp>
        <p:nvSpPr>
          <p:cNvPr id="111" name="Text Placeholder 2"/>
          <p:cNvSpPr txBox="1">
            <a:spLocks noGrp="1"/>
          </p:cNvSpPr>
          <p:nvPr>
            <p:ph type="body" idx="1"/>
          </p:nvPr>
        </p:nvSpPr>
        <p:spPr>
          <a:xfrm>
            <a:off x="457200" y="1481137"/>
            <a:ext cx="8229600" cy="1143003"/>
          </a:xfrm>
          <a:prstGeom prst="rect">
            <a:avLst/>
          </a:prstGeom>
        </p:spPr>
        <p:txBody>
          <a:bodyPr>
            <a:noAutofit/>
          </a:bodyPr>
          <a:lstStyle/>
          <a:p>
            <a:pPr marL="105203" indent="0" defTabSz="878186">
              <a:spcBef>
                <a:spcPts val="200"/>
              </a:spcBef>
              <a:buNone/>
              <a:defRPr sz="1800"/>
            </a:pPr>
            <a:r>
              <a:rPr lang="en-US" sz="1600" dirty="0"/>
              <a:t>The stock market is very vulnerable right now. In our opinion the upside potential for 2022 is 0% with a downside potential in excess of 40%. </a:t>
            </a:r>
          </a:p>
          <a:p>
            <a:pPr marL="105203" indent="0" defTabSz="878186">
              <a:spcBef>
                <a:spcPts val="200"/>
              </a:spcBef>
              <a:buNone/>
              <a:defRPr sz="1800"/>
            </a:pPr>
            <a:endParaRPr lang="en-US" sz="1600" dirty="0"/>
          </a:p>
          <a:p>
            <a:pPr marL="105203" indent="0" defTabSz="878186">
              <a:spcBef>
                <a:spcPts val="200"/>
              </a:spcBef>
              <a:buNone/>
              <a:defRPr sz="1800"/>
            </a:pPr>
            <a:r>
              <a:rPr lang="en-US" sz="1600" dirty="0"/>
              <a:t>These numbers could change dramatically based on exogenous events:</a:t>
            </a:r>
            <a:endParaRPr sz="1600" dirty="0"/>
          </a:p>
          <a:p>
            <a:pPr marL="0" indent="97487" algn="just" defTabSz="813816">
              <a:spcBef>
                <a:spcPts val="300"/>
              </a:spcBef>
              <a:buSzTx/>
              <a:buNone/>
              <a:defRPr sz="700"/>
            </a:pPr>
            <a:r>
              <a:rPr sz="1600"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99279" y="6123307"/>
            <a:ext cx="443642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graphicFrame>
        <p:nvGraphicFramePr>
          <p:cNvPr id="6" name="Table 5">
            <a:extLst>
              <a:ext uri="{FF2B5EF4-FFF2-40B4-BE49-F238E27FC236}">
                <a16:creationId xmlns:a16="http://schemas.microsoft.com/office/drawing/2014/main" id="{376BF2D9-19AD-CF42-8ED9-36E5442E05C4}"/>
              </a:ext>
            </a:extLst>
          </p:cNvPr>
          <p:cNvGraphicFramePr>
            <a:graphicFrameLocks noGrp="1"/>
          </p:cNvGraphicFramePr>
          <p:nvPr>
            <p:extLst>
              <p:ext uri="{D42A27DB-BD31-4B8C-83A1-F6EECF244321}">
                <p14:modId xmlns:p14="http://schemas.microsoft.com/office/powerpoint/2010/main" val="1963264821"/>
              </p:ext>
            </p:extLst>
          </p:nvPr>
        </p:nvGraphicFramePr>
        <p:xfrm>
          <a:off x="1265464" y="2826139"/>
          <a:ext cx="6191250" cy="3169831"/>
        </p:xfrm>
        <a:graphic>
          <a:graphicData uri="http://schemas.openxmlformats.org/drawingml/2006/table">
            <a:tbl>
              <a:tblPr>
                <a:tableStyleId>{5940675A-B579-460E-94D1-54222C63F5DA}</a:tableStyleId>
              </a:tblPr>
              <a:tblGrid>
                <a:gridCol w="1148483">
                  <a:extLst>
                    <a:ext uri="{9D8B030D-6E8A-4147-A177-3AD203B41FA5}">
                      <a16:colId xmlns:a16="http://schemas.microsoft.com/office/drawing/2014/main" val="4264551590"/>
                    </a:ext>
                  </a:extLst>
                </a:gridCol>
                <a:gridCol w="1623718">
                  <a:extLst>
                    <a:ext uri="{9D8B030D-6E8A-4147-A177-3AD203B41FA5}">
                      <a16:colId xmlns:a16="http://schemas.microsoft.com/office/drawing/2014/main" val="3533904028"/>
                    </a:ext>
                  </a:extLst>
                </a:gridCol>
                <a:gridCol w="1570914">
                  <a:extLst>
                    <a:ext uri="{9D8B030D-6E8A-4147-A177-3AD203B41FA5}">
                      <a16:colId xmlns:a16="http://schemas.microsoft.com/office/drawing/2014/main" val="3670787351"/>
                    </a:ext>
                  </a:extLst>
                </a:gridCol>
                <a:gridCol w="1848135">
                  <a:extLst>
                    <a:ext uri="{9D8B030D-6E8A-4147-A177-3AD203B41FA5}">
                      <a16:colId xmlns:a16="http://schemas.microsoft.com/office/drawing/2014/main" val="3155069285"/>
                    </a:ext>
                  </a:extLst>
                </a:gridCol>
              </a:tblGrid>
              <a:tr h="452833">
                <a:tc>
                  <a:txBody>
                    <a:bodyPr/>
                    <a:lstStyle/>
                    <a:p>
                      <a:pPr algn="ctr" fontAlgn="ctr"/>
                      <a:r>
                        <a:rPr lang="en-US" sz="1800" u="none" strike="noStrike">
                          <a:effectLst/>
                        </a:rPr>
                        <a:t>FUND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Low Risk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Medium Risk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Aggressive</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91460216"/>
                  </a:ext>
                </a:extLst>
              </a:tr>
              <a:tr h="452833">
                <a:tc>
                  <a:txBody>
                    <a:bodyPr/>
                    <a:lstStyle/>
                    <a:p>
                      <a:pPr algn="ctr" fontAlgn="ctr"/>
                      <a:r>
                        <a:rPr lang="en-US" sz="1800" u="none" strike="noStrike" dirty="0">
                          <a:effectLst/>
                        </a:rPr>
                        <a:t>C</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2450055"/>
                  </a:ext>
                </a:extLst>
              </a:tr>
              <a:tr h="452833">
                <a:tc>
                  <a:txBody>
                    <a:bodyPr/>
                    <a:lstStyle/>
                    <a:p>
                      <a:pPr algn="ctr" fontAlgn="ctr"/>
                      <a:r>
                        <a:rPr lang="en-US" sz="1800" u="none" strike="noStrike">
                          <a:effectLst/>
                        </a:rPr>
                        <a:t>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4545351"/>
                  </a:ext>
                </a:extLst>
              </a:tr>
              <a:tr h="452833">
                <a:tc>
                  <a:txBody>
                    <a:bodyPr/>
                    <a:lstStyle/>
                    <a:p>
                      <a:pPr algn="ctr" fontAlgn="ctr"/>
                      <a:r>
                        <a:rPr lang="en-US" sz="1800" u="none" strike="noStrike">
                          <a:effectLst/>
                        </a:rPr>
                        <a:t>I</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123451"/>
                  </a:ext>
                </a:extLst>
              </a:tr>
              <a:tr h="452833">
                <a:tc>
                  <a:txBody>
                    <a:bodyPr/>
                    <a:lstStyle/>
                    <a:p>
                      <a:pPr algn="ctr" fontAlgn="ctr"/>
                      <a:r>
                        <a:rPr lang="en-US" sz="1800" u="none" strike="noStrike">
                          <a:effectLst/>
                        </a:rPr>
                        <a:t>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1341935"/>
                  </a:ext>
                </a:extLst>
              </a:tr>
              <a:tr h="452833">
                <a:tc>
                  <a:txBody>
                    <a:bodyPr/>
                    <a:lstStyle/>
                    <a:p>
                      <a:pPr algn="ctr" fontAlgn="ctr"/>
                      <a:r>
                        <a:rPr lang="en-US" sz="1800" u="none" strike="noStrike">
                          <a:effectLst/>
                        </a:rPr>
                        <a:t>F</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8403242"/>
                  </a:ext>
                </a:extLst>
              </a:tr>
              <a:tr h="452833">
                <a:tc>
                  <a:txBody>
                    <a:bodyPr/>
                    <a:lstStyle/>
                    <a:p>
                      <a:pPr algn="ctr" fontAlgn="ctr"/>
                      <a:r>
                        <a:rPr lang="en-US" sz="1800" u="none" strike="noStrike">
                          <a:effectLst/>
                        </a:rPr>
                        <a:t>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3484410"/>
                  </a:ext>
                </a:extLst>
              </a:tr>
            </a:tbl>
          </a:graphicData>
        </a:graphic>
      </p:graphicFrame>
    </p:spTree>
    <p:extLst>
      <p:ext uri="{BB962C8B-B14F-4D97-AF65-F5344CB8AC3E}">
        <p14:creationId xmlns:p14="http://schemas.microsoft.com/office/powerpoint/2010/main" val="2137059308"/>
      </p:ext>
    </p:extLst>
  </p:cSld>
  <p:clrMapOvr>
    <a:masterClrMapping/>
  </p:clrMapOvr>
  <p:transition spd="med"/>
</p:sld>
</file>

<file path=ppt/theme/theme1.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12129</TotalTime>
  <Words>2141</Words>
  <Application>Microsoft Macintosh PowerPoint</Application>
  <PresentationFormat>On-screen Show (4:3)</PresentationFormat>
  <Paragraphs>273</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Bell MT</vt:lpstr>
      <vt:lpstr>Calibri</vt:lpstr>
      <vt:lpstr>Cambria</vt:lpstr>
      <vt:lpstr>Euphemia UCAS</vt:lpstr>
      <vt:lpstr>Helvetica</vt:lpstr>
      <vt:lpstr>Lucida Sans Unicode</vt:lpstr>
      <vt:lpstr>Times New Roman</vt:lpstr>
      <vt:lpstr>Concourse</vt:lpstr>
      <vt:lpstr>PowerPoint Presentation</vt:lpstr>
      <vt:lpstr>PowerPoint Presentation</vt:lpstr>
      <vt:lpstr>PowerPoint Presentation</vt:lpstr>
      <vt:lpstr>Ask Carolyn For These Free Resources Carolyn@federalwebinars.com </vt:lpstr>
      <vt:lpstr>FR 80 Calculator (Income Projection)</vt:lpstr>
      <vt:lpstr>     FR 80 Calculator ( TSP Growth Projection)</vt:lpstr>
      <vt:lpstr>   How The TSP Funds Earn Money   </vt:lpstr>
      <vt:lpstr>TSP Fund “Allocation Maximization” Six Undisputed Facts</vt:lpstr>
      <vt:lpstr>Latest TSP Fund Allocation Guidance   </vt:lpstr>
      <vt:lpstr>PowerPoint Presentation</vt:lpstr>
      <vt:lpstr> Your Pension Calculation These calculations are built into our FR 80 Calculator</vt:lpstr>
      <vt:lpstr>Survivor Benefits Plan (SBP) Overview</vt:lpstr>
      <vt:lpstr>PowerPoint Presentation</vt:lpstr>
      <vt:lpstr>PowerPoint Presentation</vt:lpstr>
      <vt:lpstr>PowerPoint Presentation</vt:lpstr>
      <vt:lpstr>PowerPoint Presentation</vt:lpstr>
      <vt:lpstr>PowerPoint Presentation</vt:lpstr>
      <vt:lpstr> Fixed Indexed Annuities The Best of Both Worlds  </vt:lpstr>
      <vt:lpstr>  Actual FIA Managed Index Components  Without The Predatory 1.5% “Management Fees”  </vt:lpstr>
      <vt:lpstr>How Fixed Indexed Annuities Earn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Bono</dc:creator>
  <cp:lastModifiedBy>Jeff Coppage</cp:lastModifiedBy>
  <cp:revision>210</cp:revision>
  <cp:lastPrinted>2022-06-07T01:08:18Z</cp:lastPrinted>
  <dcterms:modified xsi:type="dcterms:W3CDTF">2022-08-06T17:27:40Z</dcterms:modified>
</cp:coreProperties>
</file>