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61" r:id="rId4"/>
    <p:sldId id="259" r:id="rId5"/>
    <p:sldId id="275" r:id="rId6"/>
    <p:sldId id="262" r:id="rId7"/>
    <p:sldId id="263" r:id="rId8"/>
    <p:sldId id="265" r:id="rId9"/>
    <p:sldId id="266" r:id="rId10"/>
    <p:sldId id="267" r:id="rId11"/>
    <p:sldId id="268" r:id="rId12"/>
    <p:sldId id="269" r:id="rId13"/>
    <p:sldId id="270" r:id="rId14"/>
    <p:sldId id="271" r:id="rId15"/>
    <p:sldId id="273" r:id="rId16"/>
    <p:sldId id="276" r:id="rId17"/>
    <p:sldId id="292" r:id="rId18"/>
    <p:sldId id="281" r:id="rId19"/>
    <p:sldId id="294" r:id="rId20"/>
    <p:sldId id="282" r:id="rId21"/>
    <p:sldId id="295" r:id="rId22"/>
    <p:sldId id="279" r:id="rId23"/>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8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1" autoAdjust="0"/>
    <p:restoredTop sz="94663"/>
  </p:normalViewPr>
  <p:slideViewPr>
    <p:cSldViewPr snapToGrid="0">
      <p:cViewPr varScale="1">
        <p:scale>
          <a:sx n="82" d="100"/>
          <a:sy n="82" d="100"/>
        </p:scale>
        <p:origin x="13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68" name="Shape 6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1"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12"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13" name="image.png" descr="image.png"/>
          <p:cNvPicPr>
            <a:picLocks noChangeAspect="1"/>
          </p:cNvPicPr>
          <p:nvPr/>
        </p:nvPicPr>
        <p:blipFill>
          <a:blip r:embed="rId2"/>
          <a:stretch>
            <a:fillRect/>
          </a:stretch>
        </p:blipFill>
        <p:spPr>
          <a:xfrm>
            <a:off x="-6350" y="5791200"/>
            <a:ext cx="3402013" cy="1079500"/>
          </a:xfrm>
          <a:prstGeom prst="rect">
            <a:avLst/>
          </a:prstGeom>
          <a:ln w="12700">
            <a:miter lim="400000"/>
          </a:ln>
        </p:spPr>
      </p:pic>
      <p:pic>
        <p:nvPicPr>
          <p:cNvPr id="14" name="image.png" descr="image.png"/>
          <p:cNvPicPr>
            <a:picLocks noChangeAspect="1"/>
          </p:cNvPicPr>
          <p:nvPr/>
        </p:nvPicPr>
        <p:blipFill>
          <a:blip r:embed="rId3"/>
          <a:stretch>
            <a:fillRect/>
          </a:stretch>
        </p:blipFill>
        <p:spPr>
          <a:xfrm>
            <a:off x="-19050" y="5778500"/>
            <a:ext cx="3421063" cy="1098550"/>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32"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33" name="image.png" descr="image.png"/>
          <p:cNvPicPr>
            <a:picLocks noChangeAspect="1"/>
          </p:cNvPicPr>
          <p:nvPr/>
        </p:nvPicPr>
        <p:blipFill>
          <a:blip r:embed="rId3"/>
          <a:stretch>
            <a:fillRect/>
          </a:stretch>
        </p:blipFill>
        <p:spPr>
          <a:xfrm>
            <a:off x="-6350" y="5791200"/>
            <a:ext cx="3402013" cy="1079500"/>
          </a:xfrm>
          <a:prstGeom prst="rect">
            <a:avLst/>
          </a:prstGeom>
          <a:ln w="12700">
            <a:miter lim="400000"/>
          </a:ln>
        </p:spPr>
      </p:pic>
      <p:pic>
        <p:nvPicPr>
          <p:cNvPr id="34" name="image.png" descr="image.png"/>
          <p:cNvPicPr>
            <a:picLocks noChangeAspect="1"/>
          </p:cNvPicPr>
          <p:nvPr/>
        </p:nvPicPr>
        <p:blipFill>
          <a:blip r:embed="rId4"/>
          <a:stretch>
            <a:fillRect/>
          </a:stretch>
        </p:blipFill>
        <p:spPr>
          <a:xfrm>
            <a:off x="-19050" y="5778500"/>
            <a:ext cx="3421063" cy="1098550"/>
          </a:xfrm>
          <a:prstGeom prst="rect">
            <a:avLst/>
          </a:prstGeom>
          <a:ln w="12700">
            <a:miter lim="400000"/>
          </a:ln>
        </p:spPr>
      </p:pic>
      <p:sp>
        <p:nvSpPr>
          <p:cNvPr id="35"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36"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Line"/>
          <p:cNvSpPr/>
          <p:nvPr/>
        </p:nvSpPr>
        <p:spPr>
          <a:xfrm>
            <a:off x="500059" y="5945187"/>
            <a:ext cx="4940306" cy="920759"/>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8" tIns="45718" rIns="45718" bIns="45718"/>
          <a:lstStyle/>
          <a:p>
            <a:pPr>
              <a:defRPr>
                <a:latin typeface="Arial"/>
                <a:ea typeface="Arial"/>
                <a:cs typeface="Arial"/>
                <a:sym typeface="Arial"/>
              </a:defRPr>
            </a:pPr>
            <a:endParaRPr/>
          </a:p>
        </p:txBody>
      </p:sp>
      <p:sp>
        <p:nvSpPr>
          <p:cNvPr id="54" name="Line"/>
          <p:cNvSpPr/>
          <p:nvPr/>
        </p:nvSpPr>
        <p:spPr>
          <a:xfrm>
            <a:off x="485775" y="5938837"/>
            <a:ext cx="3690938" cy="933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8" tIns="45718" rIns="45718" bIns="45718"/>
          <a:lstStyle/>
          <a:p>
            <a:pPr>
              <a:defRPr>
                <a:latin typeface="Arial"/>
                <a:ea typeface="Arial"/>
                <a:cs typeface="Arial"/>
                <a:sym typeface="Arial"/>
              </a:defRPr>
            </a:pPr>
            <a:endParaRPr/>
          </a:p>
        </p:txBody>
      </p:sp>
      <p:pic>
        <p:nvPicPr>
          <p:cNvPr id="55" name="image.png" descr="image.png"/>
          <p:cNvPicPr>
            <a:picLocks noChangeAspect="1"/>
          </p:cNvPicPr>
          <p:nvPr/>
        </p:nvPicPr>
        <p:blipFill>
          <a:blip r:embed="rId3"/>
          <a:stretch>
            <a:fillRect/>
          </a:stretch>
        </p:blipFill>
        <p:spPr>
          <a:xfrm>
            <a:off x="-6350" y="5791200"/>
            <a:ext cx="3402013" cy="1079500"/>
          </a:xfrm>
          <a:prstGeom prst="rect">
            <a:avLst/>
          </a:prstGeom>
          <a:ln w="12700">
            <a:miter lim="400000"/>
          </a:ln>
        </p:spPr>
      </p:pic>
      <p:pic>
        <p:nvPicPr>
          <p:cNvPr id="56" name="image.png" descr="image.png"/>
          <p:cNvPicPr>
            <a:picLocks noChangeAspect="1"/>
          </p:cNvPicPr>
          <p:nvPr/>
        </p:nvPicPr>
        <p:blipFill>
          <a:blip r:embed="rId4"/>
          <a:stretch>
            <a:fillRect/>
          </a:stretch>
        </p:blipFill>
        <p:spPr>
          <a:xfrm>
            <a:off x="-19050" y="5778500"/>
            <a:ext cx="3421063" cy="1098550"/>
          </a:xfrm>
          <a:prstGeom prst="rect">
            <a:avLst/>
          </a:prstGeom>
          <a:ln w="12700">
            <a:miter lim="400000"/>
          </a:ln>
        </p:spPr>
      </p:pic>
      <p:sp>
        <p:nvSpPr>
          <p:cNvPr id="57" name="Chevron"/>
          <p:cNvSpPr/>
          <p:nvPr/>
        </p:nvSpPr>
        <p:spPr>
          <a:xfrm>
            <a:off x="8664575"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8" name="Chevron"/>
          <p:cNvSpPr/>
          <p:nvPr/>
        </p:nvSpPr>
        <p:spPr>
          <a:xfrm>
            <a:off x="8477250"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9"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60"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481137"/>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761728" y="6522536"/>
            <a:ext cx="252097" cy="251328"/>
          </a:xfrm>
          <a:prstGeom prst="rect">
            <a:avLst/>
          </a:prstGeom>
          <a:ln w="12700">
            <a:miter lim="400000"/>
          </a:ln>
        </p:spPr>
        <p:txBody>
          <a:bodyPr wrap="none" lIns="45718" tIns="45718" rIns="45718" bIns="45718" anchor="b">
            <a:spAutoFit/>
          </a:bodyPr>
          <a:lstStyle>
            <a:lvl1pPr algn="r">
              <a:defRPr sz="1000">
                <a:latin typeface="Lucida Sans Unicode"/>
                <a:ea typeface="Lucida Sans Unicode"/>
                <a:cs typeface="Lucida Sans Unicode"/>
                <a:sym typeface="Lucida Sans Unicod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p:titleStyle>
    <p:body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1pPr>
      <a:lvl2pPr marL="660468" marR="0" indent="-268356"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3pPr>
      <a:lvl4pPr marL="1239251" marR="0" indent="-324851"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4pPr>
      <a:lvl5pPr marL="1485900" marR="0" indent="-342900"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solidFill>
            <a:srgbClr val="000000"/>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resented by…"/>
          <p:cNvSpPr txBox="1">
            <a:spLocks noGrp="1"/>
          </p:cNvSpPr>
          <p:nvPr>
            <p:ph type="body" idx="4294967295"/>
          </p:nvPr>
        </p:nvSpPr>
        <p:spPr>
          <a:xfrm>
            <a:off x="355598" y="2435747"/>
            <a:ext cx="8229604" cy="3436213"/>
          </a:xfrm>
          <a:prstGeom prst="rect">
            <a:avLst/>
          </a:prstGeom>
        </p:spPr>
        <p:txBody>
          <a:bodyPr lIns="0" tIns="0" rIns="0" bIns="0"/>
          <a:lstStyle/>
          <a:p>
            <a:pPr marL="0" indent="0" algn="ctr" defTabSz="438911">
              <a:spcBef>
                <a:spcPts val="0"/>
              </a:spcBef>
              <a:buSzTx/>
              <a:buNone/>
              <a:defRPr sz="1900" b="1">
                <a:solidFill>
                  <a:srgbClr val="464646"/>
                </a:solidFill>
              </a:defRPr>
            </a:pPr>
            <a:r>
              <a:rPr dirty="0"/>
              <a:t>Presented By</a:t>
            </a:r>
          </a:p>
          <a:p>
            <a:pPr marL="0" indent="0" algn="ctr" defTabSz="438911">
              <a:spcBef>
                <a:spcPts val="0"/>
              </a:spcBef>
              <a:buSzTx/>
              <a:buNone/>
              <a:defRPr sz="1900" b="1">
                <a:solidFill>
                  <a:srgbClr val="464646"/>
                </a:solidFill>
              </a:defRPr>
            </a:pPr>
            <a:endParaRPr dirty="0"/>
          </a:p>
          <a:p>
            <a:pPr marL="0" indent="0" algn="ctr" defTabSz="438911">
              <a:spcBef>
                <a:spcPts val="0"/>
              </a:spcBef>
              <a:buSzTx/>
              <a:buNone/>
              <a:defRPr sz="1900" b="1">
                <a:solidFill>
                  <a:srgbClr val="464646"/>
                </a:solidFill>
              </a:defRPr>
            </a:pPr>
            <a:r>
              <a:rPr dirty="0"/>
              <a:t>Vincent J. Bono, J.D. and Carolyn Marie Tobin, MA</a:t>
            </a:r>
          </a:p>
          <a:p>
            <a:pPr marL="0" indent="0" algn="ctr" defTabSz="438911">
              <a:spcBef>
                <a:spcPts val="0"/>
              </a:spcBef>
              <a:buSzTx/>
              <a:buNone/>
              <a:defRPr sz="1900" b="1">
                <a:solidFill>
                  <a:srgbClr val="464646"/>
                </a:solidFill>
              </a:defRPr>
            </a:pPr>
            <a:endParaRPr dirty="0"/>
          </a:p>
          <a:p>
            <a:pPr marL="0" indent="0" algn="ctr" defTabSz="438911">
              <a:spcBef>
                <a:spcPts val="0"/>
              </a:spcBef>
              <a:buSzTx/>
              <a:buNone/>
              <a:defRPr sz="1900" b="1">
                <a:solidFill>
                  <a:srgbClr val="464646"/>
                </a:solidFill>
              </a:defRPr>
            </a:pPr>
            <a:r>
              <a:rPr dirty="0"/>
              <a:t>Special Guest Speaker, Val Majewski</a:t>
            </a:r>
          </a:p>
          <a:p>
            <a:pPr marL="0" indent="0" algn="ctr" defTabSz="438911">
              <a:spcBef>
                <a:spcPts val="0"/>
              </a:spcBef>
              <a:buSzTx/>
              <a:buNone/>
              <a:defRPr sz="1900" b="1">
                <a:solidFill>
                  <a:srgbClr val="464646"/>
                </a:solidFill>
              </a:defRPr>
            </a:pPr>
            <a:r>
              <a:rPr dirty="0"/>
              <a:t> </a:t>
            </a:r>
          </a:p>
          <a:p>
            <a:pPr marL="0" indent="0" algn="ctr" defTabSz="438911">
              <a:spcBef>
                <a:spcPts val="0"/>
              </a:spcBef>
              <a:buSzTx/>
              <a:buNone/>
              <a:defRPr sz="1900" b="1">
                <a:solidFill>
                  <a:srgbClr val="464646"/>
                </a:solidFill>
              </a:defRPr>
            </a:pPr>
            <a:r>
              <a:rPr dirty="0"/>
              <a:t>If you have any questions</a:t>
            </a:r>
            <a:r>
              <a:rPr lang="en-US" dirty="0"/>
              <a:t> </a:t>
            </a:r>
            <a:r>
              <a:rPr dirty="0"/>
              <a:t>please email them to Carolyn Tobin: </a:t>
            </a:r>
            <a:endParaRPr lang="en-US" dirty="0"/>
          </a:p>
          <a:p>
            <a:pPr marL="0" indent="0" algn="ctr" defTabSz="438911">
              <a:spcBef>
                <a:spcPts val="0"/>
              </a:spcBef>
              <a:buSzTx/>
              <a:buNone/>
              <a:defRPr sz="1900" b="1">
                <a:solidFill>
                  <a:srgbClr val="464646"/>
                </a:solidFill>
              </a:defRPr>
            </a:pPr>
            <a:endParaRPr lang="en-US" dirty="0"/>
          </a:p>
          <a:p>
            <a:pPr marL="0" indent="0" algn="ctr" defTabSz="438911">
              <a:spcBef>
                <a:spcPts val="0"/>
              </a:spcBef>
              <a:buSzTx/>
              <a:buNone/>
              <a:defRPr sz="1900" b="1">
                <a:solidFill>
                  <a:srgbClr val="464646"/>
                </a:solidFill>
              </a:defRPr>
            </a:pPr>
            <a:endParaRPr dirty="0"/>
          </a:p>
        </p:txBody>
      </p:sp>
      <p:pic>
        <p:nvPicPr>
          <p:cNvPr id="71" name="round-vincebono.png" descr="round-vincebono.png"/>
          <p:cNvPicPr>
            <a:picLocks noChangeAspect="1"/>
          </p:cNvPicPr>
          <p:nvPr/>
        </p:nvPicPr>
        <p:blipFill>
          <a:blip r:embed="rId2"/>
          <a:stretch>
            <a:fillRect/>
          </a:stretch>
        </p:blipFill>
        <p:spPr>
          <a:xfrm>
            <a:off x="3860800" y="965200"/>
            <a:ext cx="1219200" cy="1219200"/>
          </a:xfrm>
          <a:prstGeom prst="rect">
            <a:avLst/>
          </a:prstGeom>
          <a:ln w="12700">
            <a:miter lim="400000"/>
          </a:ln>
        </p:spPr>
      </p:pic>
      <p:pic>
        <p:nvPicPr>
          <p:cNvPr id="72" name="carolyn2.png" descr="carolyn2.png"/>
          <p:cNvPicPr>
            <a:picLocks noChangeAspect="1"/>
          </p:cNvPicPr>
          <p:nvPr/>
        </p:nvPicPr>
        <p:blipFill>
          <a:blip r:embed="rId3"/>
          <a:stretch>
            <a:fillRect/>
          </a:stretch>
        </p:blipFill>
        <p:spPr>
          <a:xfrm>
            <a:off x="6083300" y="965200"/>
            <a:ext cx="1219200" cy="1219200"/>
          </a:xfrm>
          <a:prstGeom prst="rect">
            <a:avLst/>
          </a:prstGeom>
          <a:ln w="12700">
            <a:miter lim="400000"/>
          </a:ln>
        </p:spPr>
      </p:pic>
      <p:sp>
        <p:nvSpPr>
          <p:cNvPr id="73"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74" name="Bullet-Proof Federal Retirement"/>
          <p:cNvSpPr txBox="1"/>
          <p:nvPr/>
        </p:nvSpPr>
        <p:spPr>
          <a:xfrm>
            <a:off x="1189219" y="190614"/>
            <a:ext cx="6765560" cy="523237"/>
          </a:xfrm>
          <a:prstGeom prst="rect">
            <a:avLst/>
          </a:prstGeom>
          <a:ln w="12700">
            <a:miter lim="400000"/>
          </a:ln>
          <a:effectLst>
            <a:outerShdw blurRad="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defTabSz="457200">
              <a:defRPr sz="2800">
                <a:latin typeface="+mj-lt"/>
                <a:ea typeface="+mj-ea"/>
                <a:cs typeface="+mj-cs"/>
                <a:sym typeface="Helvetica"/>
              </a:defRPr>
            </a:lvl1pPr>
          </a:lstStyle>
          <a:p>
            <a:r>
              <a:t>Building A Bullet-Proof Federal Retirement</a:t>
            </a:r>
          </a:p>
        </p:txBody>
      </p:sp>
      <p:pic>
        <p:nvPicPr>
          <p:cNvPr id="76" name="val.png" descr="val.png"/>
          <p:cNvPicPr>
            <a:picLocks noChangeAspect="1"/>
          </p:cNvPicPr>
          <p:nvPr/>
        </p:nvPicPr>
        <p:blipFill>
          <a:blip r:embed="rId4"/>
          <a:stretch>
            <a:fillRect/>
          </a:stretch>
        </p:blipFill>
        <p:spPr>
          <a:xfrm>
            <a:off x="1638300" y="965200"/>
            <a:ext cx="1219200" cy="1219200"/>
          </a:xfrm>
          <a:prstGeom prst="rect">
            <a:avLst/>
          </a:prstGeom>
          <a:ln w="12700">
            <a:miter lim="400000"/>
          </a:ln>
        </p:spPr>
      </p:pic>
      <p:sp>
        <p:nvSpPr>
          <p:cNvPr id="9" name="Our Mission Is To Help You Build a “Bullet-Proof Federal Retirement">
            <a:extLst>
              <a:ext uri="{FF2B5EF4-FFF2-40B4-BE49-F238E27FC236}">
                <a16:creationId xmlns:a16="http://schemas.microsoft.com/office/drawing/2014/main" id="{E6B1F8E0-1FD9-D447-9427-B3A5E0D948DE}"/>
              </a:ext>
            </a:extLst>
          </p:cNvPr>
          <p:cNvSpPr txBox="1"/>
          <p:nvPr/>
        </p:nvSpPr>
        <p:spPr>
          <a:xfrm>
            <a:off x="2062820" y="4770292"/>
            <a:ext cx="5018357"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ctr"/>
            <a:r>
              <a:rPr lang="en-US" sz="2800" i="0" dirty="0" err="1"/>
              <a:t>Carolyn@federalwebinars.com</a:t>
            </a:r>
            <a:endParaRPr sz="28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It begins at your MRA &amp; ends at age 62. You must be retired and have at least 30 years of service at retirement.…"/>
          <p:cNvSpPr txBox="1">
            <a:spLocks noGrp="1"/>
          </p:cNvSpPr>
          <p:nvPr>
            <p:ph type="body" idx="4294967295"/>
          </p:nvPr>
        </p:nvSpPr>
        <p:spPr>
          <a:xfrm>
            <a:off x="457200" y="1481137"/>
            <a:ext cx="8229600" cy="4525963"/>
          </a:xfrm>
          <a:prstGeom prst="rect">
            <a:avLst/>
          </a:prstGeom>
        </p:spPr>
        <p:txBody>
          <a:bodyPr/>
          <a:lstStyle/>
          <a:p>
            <a:pPr marL="350665" indent="-245462" defTabSz="878186">
              <a:spcBef>
                <a:spcPts val="200"/>
              </a:spcBef>
              <a:buFont typeface="Euphemia UCAS"/>
              <a:buChar char="}"/>
              <a:defRPr sz="1800"/>
            </a:pPr>
            <a:r>
              <a:t>It begins at your MRA &amp; ends at age 62. You must be retired and have at least 30 years of service at retirement or be age 60 with 20 years of service at retirement.</a:t>
            </a:r>
          </a:p>
          <a:p>
            <a:pPr marL="0" indent="105199" defTabSz="878186">
              <a:spcBef>
                <a:spcPts val="200"/>
              </a:spcBef>
              <a:buSzTx/>
              <a:buNone/>
              <a:defRPr sz="1800"/>
            </a:pPr>
            <a:endParaRPr/>
          </a:p>
          <a:p>
            <a:pPr marL="350665" indent="-245462" defTabSz="878186">
              <a:spcBef>
                <a:spcPts val="200"/>
              </a:spcBef>
              <a:buFont typeface="Euphemia UCAS"/>
              <a:buChar char="}"/>
              <a:defRPr sz="1800"/>
            </a:pPr>
            <a:r>
              <a:t>Take your Social Security Estimate for age 62 and Divide that by 40, then X that by your number of years of civilian service.</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If your SS Estimate at age 62 is $24,000 a year, and your # of years of FERS Service at retirement is 30: </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$24,000 Divided by 40=$600 X 30=$18,000 a year.</a:t>
            </a:r>
          </a:p>
          <a:p>
            <a:pPr marL="350665" indent="-245462" defTabSz="878186">
              <a:spcBef>
                <a:spcPts val="200"/>
              </a:spcBef>
              <a:buFont typeface="Euphemia UCAS"/>
              <a:buChar char="}"/>
              <a:defRPr sz="1800"/>
            </a:pPr>
            <a:endParaRPr/>
          </a:p>
          <a:p>
            <a:pPr marL="350665" indent="-245462" defTabSz="878186">
              <a:spcBef>
                <a:spcPts val="200"/>
              </a:spcBef>
              <a:buFont typeface="Euphemia UCAS"/>
              <a:buChar char="}"/>
              <a:defRPr sz="1800"/>
            </a:pPr>
            <a:r>
              <a:t>Subject to the SS Income Reduction Test on the next slide</a:t>
            </a:r>
          </a:p>
        </p:txBody>
      </p:sp>
      <p:pic>
        <p:nvPicPr>
          <p:cNvPr id="13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3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7" name="Our Mission Is To Help You Build a “Bullet-Proof Federal Retirement">
            <a:extLst>
              <a:ext uri="{FF2B5EF4-FFF2-40B4-BE49-F238E27FC236}">
                <a16:creationId xmlns:a16="http://schemas.microsoft.com/office/drawing/2014/main" id="{625C215A-023F-A04E-B03C-7AEB0F472C4F}"/>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f you have not reached your “Social Security Full Retirement Age” and start collecting, for every $2.00 you earn above $17,640 your benefit will be reduced by $1.00. Your pension income is not included-only Wages &amp; Business income.…"/>
          <p:cNvSpPr txBox="1">
            <a:spLocks noGrp="1"/>
          </p:cNvSpPr>
          <p:nvPr>
            <p:ph type="body" idx="4294967295"/>
          </p:nvPr>
        </p:nvSpPr>
        <p:spPr>
          <a:xfrm>
            <a:off x="457200" y="1481137"/>
            <a:ext cx="8229600" cy="4525963"/>
          </a:xfrm>
          <a:prstGeom prst="rect">
            <a:avLst/>
          </a:prstGeom>
        </p:spPr>
        <p:txBody>
          <a:bodyPr/>
          <a:lstStyle/>
          <a:p>
            <a:pPr marL="0" indent="136525">
              <a:lnSpc>
                <a:spcPct val="80000"/>
              </a:lnSpc>
              <a:buSzTx/>
              <a:buNone/>
              <a:defRPr sz="2000">
                <a:latin typeface="Bell MT"/>
                <a:ea typeface="Bell MT"/>
                <a:cs typeface="Bell MT"/>
                <a:sym typeface="Bell MT"/>
              </a:defRPr>
            </a:pPr>
            <a:r>
              <a:rPr dirty="0"/>
              <a:t>If you have not reached your “Social Security Full Retirement Age” (65, 66 or 67) and start collecting, for every $2.00 you earn above </a:t>
            </a:r>
            <a:r>
              <a:rPr b="1" dirty="0"/>
              <a:t>$18,</a:t>
            </a:r>
            <a:r>
              <a:rPr lang="en-US" b="1" dirty="0"/>
              <a:t>960</a:t>
            </a:r>
            <a:r>
              <a:rPr b="1" dirty="0"/>
              <a:t> </a:t>
            </a:r>
            <a:r>
              <a:rPr dirty="0"/>
              <a:t>your benefit will be reduced by $1.00. </a:t>
            </a:r>
            <a:r>
              <a:rPr b="1" dirty="0"/>
              <a:t>Your pension income is not included-only Wages &amp; Business income. </a:t>
            </a:r>
          </a:p>
          <a:p>
            <a:pPr marL="0" indent="136525">
              <a:lnSpc>
                <a:spcPct val="80000"/>
              </a:lnSpc>
              <a:buSzTx/>
              <a:buNone/>
              <a:defRPr sz="2000" b="1">
                <a:latin typeface="Bell MT"/>
                <a:ea typeface="Bell MT"/>
                <a:cs typeface="Bell MT"/>
                <a:sym typeface="Bell MT"/>
              </a:defRPr>
            </a:pPr>
            <a:endParaRPr b="1" dirty="0"/>
          </a:p>
          <a:p>
            <a:pPr marL="0" indent="136525">
              <a:lnSpc>
                <a:spcPct val="80000"/>
              </a:lnSpc>
              <a:buSzTx/>
              <a:buNone/>
              <a:defRPr sz="2000">
                <a:latin typeface="Bell MT"/>
                <a:ea typeface="Bell MT"/>
                <a:cs typeface="Bell MT"/>
                <a:sym typeface="Bell MT"/>
              </a:defRPr>
            </a:pPr>
            <a:r>
              <a:rPr dirty="0"/>
              <a:t>This Income Based Reduction also applies to the FERS Special Supplement. </a:t>
            </a:r>
          </a:p>
          <a:p>
            <a:pPr marL="0" indent="136525">
              <a:lnSpc>
                <a:spcPct val="80000"/>
              </a:lnSpc>
              <a:buSzTx/>
              <a:buNone/>
              <a:defRPr sz="2000">
                <a:latin typeface="Bell MT"/>
                <a:ea typeface="Bell MT"/>
                <a:cs typeface="Bell MT"/>
                <a:sym typeface="Bell MT"/>
              </a:defRPr>
            </a:pPr>
            <a:endParaRPr dirty="0"/>
          </a:p>
          <a:p>
            <a:pPr marL="0" indent="136525">
              <a:lnSpc>
                <a:spcPct val="80000"/>
              </a:lnSpc>
              <a:buSzTx/>
              <a:buNone/>
              <a:defRPr sz="2000">
                <a:latin typeface="Bell MT"/>
                <a:ea typeface="Bell MT"/>
                <a:cs typeface="Bell MT"/>
                <a:sym typeface="Bell MT"/>
              </a:defRPr>
            </a:pPr>
            <a:r>
              <a:rPr dirty="0"/>
              <a:t>Once you achieve your “Social Security Full Retirement Age”, there are no reductions, regardless of your income. </a:t>
            </a:r>
          </a:p>
          <a:p>
            <a:pPr marL="0" indent="136525">
              <a:lnSpc>
                <a:spcPct val="80000"/>
              </a:lnSpc>
              <a:buSzTx/>
              <a:buNone/>
              <a:defRPr sz="2000">
                <a:latin typeface="Bell MT"/>
                <a:ea typeface="Bell MT"/>
                <a:cs typeface="Bell MT"/>
                <a:sym typeface="Bell MT"/>
              </a:defRPr>
            </a:pPr>
            <a:endParaRPr dirty="0"/>
          </a:p>
          <a:p>
            <a:pPr marL="0" indent="136525">
              <a:lnSpc>
                <a:spcPct val="80000"/>
              </a:lnSpc>
              <a:buSzTx/>
              <a:buNone/>
              <a:defRPr sz="2000">
                <a:latin typeface="Bell MT"/>
                <a:ea typeface="Bell MT"/>
                <a:cs typeface="Bell MT"/>
                <a:sym typeface="Bell MT"/>
              </a:defRPr>
            </a:pPr>
            <a:r>
              <a:rPr dirty="0"/>
              <a:t>In the year you reach your “Social Security Full Retirement Age”, you can earn </a:t>
            </a:r>
            <a:r>
              <a:rPr b="1" dirty="0"/>
              <a:t>$</a:t>
            </a:r>
            <a:r>
              <a:rPr lang="en-US" b="1" dirty="0"/>
              <a:t>50,520</a:t>
            </a:r>
            <a:r>
              <a:rPr dirty="0"/>
              <a:t>, without any reduction of benefits. For every $3.00 over that amount, your benefit will be reduced by $1.00.</a:t>
            </a:r>
          </a:p>
        </p:txBody>
      </p:sp>
      <p:pic>
        <p:nvPicPr>
          <p:cNvPr id="136" name="image.png" descr="image.png"/>
          <p:cNvPicPr>
            <a:picLocks noChangeAspect="1"/>
          </p:cNvPicPr>
          <p:nvPr/>
        </p:nvPicPr>
        <p:blipFill>
          <a:blip r:embed="rId2"/>
          <a:stretch>
            <a:fillRect/>
          </a:stretch>
        </p:blipFill>
        <p:spPr>
          <a:xfrm>
            <a:off x="457200" y="219075"/>
            <a:ext cx="8229600" cy="1201738"/>
          </a:xfrm>
          <a:prstGeom prst="rect">
            <a:avLst/>
          </a:prstGeom>
          <a:ln w="12700">
            <a:miter lim="400000"/>
          </a:ln>
        </p:spPr>
      </p:pic>
      <p:sp>
        <p:nvSpPr>
          <p:cNvPr id="13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7" name="Our Mission Is To Help You Build a “Bullet-Proof Federal Retirement">
            <a:extLst>
              <a:ext uri="{FF2B5EF4-FFF2-40B4-BE49-F238E27FC236}">
                <a16:creationId xmlns:a16="http://schemas.microsoft.com/office/drawing/2014/main" id="{C40444C2-F90D-D940-AD01-146C3724B8E1}"/>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If you start collecting Social Security before your “Social Security Full Retirement Age” (65, 66 or 67), your payments will reduced by 6.25% for every year earlier that you start to collect.…"/>
          <p:cNvSpPr txBox="1">
            <a:spLocks noGrp="1"/>
          </p:cNvSpPr>
          <p:nvPr>
            <p:ph type="body" idx="4294967295"/>
          </p:nvPr>
        </p:nvSpPr>
        <p:spPr>
          <a:xfrm>
            <a:off x="457200" y="1481137"/>
            <a:ext cx="8229600" cy="4525963"/>
          </a:xfrm>
          <a:prstGeom prst="rect">
            <a:avLst/>
          </a:prstGeom>
        </p:spPr>
        <p:txBody>
          <a:bodyPr/>
          <a:lstStyle/>
          <a:p>
            <a:pPr marL="0" indent="136525">
              <a:lnSpc>
                <a:spcPct val="80000"/>
              </a:lnSpc>
              <a:buSzTx/>
              <a:buNone/>
              <a:defRPr sz="2000">
                <a:latin typeface="Times New Roman"/>
                <a:ea typeface="Times New Roman"/>
                <a:cs typeface="Times New Roman"/>
                <a:sym typeface="Times New Roman"/>
              </a:defRPr>
            </a:pPr>
            <a:r>
              <a:t>If you start collecting Social Security before your “Social Security Full Retirement Age” (65, 66 or 67), your payments will reduced by 6.25% for every year earlier that you start to collect. </a:t>
            </a:r>
          </a:p>
          <a:p>
            <a:pPr marL="136525" indent="0">
              <a:lnSpc>
                <a:spcPct val="80000"/>
              </a:lnSpc>
              <a:buClr>
                <a:srgbClr val="000000"/>
              </a:buClr>
              <a:buFont typeface="Times New Roman"/>
              <a:buChar char="¨"/>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Example: Assuming your Social Security FRA is age 66, collecting at age 62 causes a permanent 25% reduction (6.25% x the four years until your FRA). If you started collecting at Age 64=12.5% reduction.</a:t>
            </a:r>
          </a:p>
          <a:p>
            <a:pPr marL="0" indent="136525">
              <a:lnSpc>
                <a:spcPct val="80000"/>
              </a:lnSpc>
              <a:buSzTx/>
              <a:buNone/>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This is a permanent reduction!</a:t>
            </a:r>
          </a:p>
          <a:p>
            <a:pPr marL="0" indent="136525">
              <a:lnSpc>
                <a:spcPct val="80000"/>
              </a:lnSpc>
              <a:buSzTx/>
              <a:buNone/>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If you retire &amp; start collecting  at age 70, your payments will be 32.5% more than if you retired &amp; collected at your FRA, again assuming your Social Security FRA is 66. </a:t>
            </a:r>
          </a:p>
          <a:p>
            <a:pPr marL="136525" indent="0">
              <a:lnSpc>
                <a:spcPct val="80000"/>
              </a:lnSpc>
              <a:buClr>
                <a:srgbClr val="000000"/>
              </a:buClr>
              <a:buFont typeface="Times New Roman"/>
              <a:buChar char="¨"/>
              <a:defRPr sz="2000">
                <a:latin typeface="Times New Roman"/>
                <a:ea typeface="Times New Roman"/>
                <a:cs typeface="Times New Roman"/>
                <a:sym typeface="Times New Roman"/>
              </a:defRPr>
            </a:pPr>
            <a:endParaRPr/>
          </a:p>
          <a:p>
            <a:pPr marL="0" indent="136525">
              <a:lnSpc>
                <a:spcPct val="80000"/>
              </a:lnSpc>
              <a:buSzTx/>
              <a:buNone/>
              <a:defRPr sz="2000">
                <a:latin typeface="Times New Roman"/>
                <a:ea typeface="Times New Roman"/>
                <a:cs typeface="Times New Roman"/>
                <a:sym typeface="Times New Roman"/>
              </a:defRPr>
            </a:pPr>
            <a:r>
              <a:t>Age 78 1/2 is your “Break Even” Point if you wait until your FRA.</a:t>
            </a:r>
          </a:p>
        </p:txBody>
      </p:sp>
      <p:pic>
        <p:nvPicPr>
          <p:cNvPr id="14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4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7" name="Our Mission Is To Help You Build a “Bullet-Proof Federal Retirement">
            <a:extLst>
              <a:ext uri="{FF2B5EF4-FFF2-40B4-BE49-F238E27FC236}">
                <a16:creationId xmlns:a16="http://schemas.microsoft.com/office/drawing/2014/main" id="{05C99642-3C33-F44B-97C8-F781CD667D94}"/>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here is a misconception that your federal retirement, social security and TSP withdrawals are not taxed.…"/>
          <p:cNvSpPr txBox="1">
            <a:spLocks noGrp="1"/>
          </p:cNvSpPr>
          <p:nvPr>
            <p:ph type="body" idx="4294967295"/>
          </p:nvPr>
        </p:nvSpPr>
        <p:spPr>
          <a:xfrm>
            <a:off x="457200" y="1481137"/>
            <a:ext cx="8229600" cy="4525963"/>
          </a:xfrm>
          <a:prstGeom prst="rect">
            <a:avLst/>
          </a:prstGeom>
        </p:spPr>
        <p:txBody>
          <a:bodyPr/>
          <a:lstStyle/>
          <a:p>
            <a:pPr marL="350519" indent="-245363" defTabSz="877822">
              <a:spcBef>
                <a:spcPts val="300"/>
              </a:spcBef>
              <a:buFont typeface="Times"/>
              <a:buChar char="}"/>
              <a:defRPr sz="2500">
                <a:latin typeface="Bell MT"/>
                <a:ea typeface="Bell MT"/>
                <a:cs typeface="Bell MT"/>
                <a:sym typeface="Bell MT"/>
              </a:defRPr>
            </a:pPr>
            <a:r>
              <a:t>There is a misconception that your federal retirement, social security and TSP withdrawals are not federally taxed. </a:t>
            </a:r>
          </a:p>
          <a:p>
            <a:pPr marL="350519" indent="-245363" defTabSz="877822">
              <a:spcBef>
                <a:spcPts val="300"/>
              </a:spcBef>
              <a:buFont typeface="Times"/>
              <a:buChar char="}"/>
              <a:defRPr sz="2500">
                <a:latin typeface="Bell MT"/>
                <a:ea typeface="Bell MT"/>
                <a:cs typeface="Bell MT"/>
                <a:sym typeface="Bell MT"/>
              </a:defRPr>
            </a:pPr>
            <a:endParaRPr/>
          </a:p>
          <a:p>
            <a:pPr marL="350519" indent="-245363" defTabSz="877822">
              <a:spcBef>
                <a:spcPts val="300"/>
              </a:spcBef>
              <a:buFont typeface="Times"/>
              <a:buChar char="}"/>
              <a:defRPr sz="2300">
                <a:latin typeface="Bell MT"/>
                <a:ea typeface="Bell MT"/>
                <a:cs typeface="Bell MT"/>
                <a:sym typeface="Bell MT"/>
              </a:defRPr>
            </a:pPr>
            <a:r>
              <a:t>Social Security: Taxed Subject to the Income Test illustrated on the next Slide, and is in addition to the reductions mentioned on the previous Slides.</a:t>
            </a:r>
          </a:p>
          <a:p>
            <a:pPr marL="350519" indent="-245363" defTabSz="877822">
              <a:spcBef>
                <a:spcPts val="300"/>
              </a:spcBef>
              <a:buFont typeface="Times"/>
              <a:buChar char="}"/>
              <a:defRPr sz="2500">
                <a:latin typeface="Bell MT"/>
                <a:ea typeface="Bell MT"/>
                <a:cs typeface="Bell MT"/>
                <a:sym typeface="Bell MT"/>
              </a:defRPr>
            </a:pPr>
            <a:endParaRPr/>
          </a:p>
          <a:p>
            <a:pPr marL="350519" indent="-245363" defTabSz="877822">
              <a:spcBef>
                <a:spcPts val="300"/>
              </a:spcBef>
              <a:buFont typeface="Times"/>
              <a:buChar char="}"/>
              <a:defRPr sz="2300">
                <a:latin typeface="Bell MT"/>
                <a:ea typeface="Bell MT"/>
                <a:cs typeface="Bell MT"/>
                <a:sym typeface="Bell MT"/>
              </a:defRPr>
            </a:pPr>
            <a:r>
              <a:t>Federal Retirement: Taxed to the extent of the Governments contribution. There is no Income Test</a:t>
            </a:r>
          </a:p>
          <a:p>
            <a:pPr marL="350519" indent="-245363" defTabSz="877822">
              <a:spcBef>
                <a:spcPts val="300"/>
              </a:spcBef>
              <a:buFont typeface="Times"/>
              <a:buChar char="}"/>
              <a:defRPr sz="2500">
                <a:latin typeface="Bell MT"/>
                <a:ea typeface="Bell MT"/>
                <a:cs typeface="Bell MT"/>
                <a:sym typeface="Bell MT"/>
              </a:defRPr>
            </a:pPr>
            <a:endParaRPr/>
          </a:p>
          <a:p>
            <a:pPr marL="350519" indent="-245363" defTabSz="877822">
              <a:spcBef>
                <a:spcPts val="300"/>
              </a:spcBef>
              <a:buFont typeface="Times"/>
              <a:buChar char="}"/>
              <a:defRPr sz="2300">
                <a:latin typeface="Bell MT"/>
                <a:ea typeface="Bell MT"/>
                <a:cs typeface="Bell MT"/>
                <a:sym typeface="Bell MT"/>
              </a:defRPr>
            </a:pPr>
            <a:r>
              <a:t>TSP Withdrawals: Taxed unless it’s a Roth.</a:t>
            </a:r>
          </a:p>
        </p:txBody>
      </p:sp>
      <p:pic>
        <p:nvPicPr>
          <p:cNvPr id="146"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4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7" name="Our Mission Is To Help You Build a “Bullet-Proof Federal Retirement">
            <a:extLst>
              <a:ext uri="{FF2B5EF4-FFF2-40B4-BE49-F238E27FC236}">
                <a16:creationId xmlns:a16="http://schemas.microsoft.com/office/drawing/2014/main" id="{C7A13345-06C1-0149-81F9-8642F9261997}"/>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ingle Taxpayer: If your “Income” is between $25,000 and $34,000, you may have to pay income tax on up to 50 percent of your payments. (not a 50% tax). Income for this test includes your “Adjusted Gross Income”, Non-Taxable Interest, and 50% of your Social Security payments.…"/>
          <p:cNvSpPr txBox="1">
            <a:spLocks noGrp="1"/>
          </p:cNvSpPr>
          <p:nvPr>
            <p:ph type="body" idx="4294967295"/>
          </p:nvPr>
        </p:nvSpPr>
        <p:spPr>
          <a:xfrm>
            <a:off x="457200" y="1481137"/>
            <a:ext cx="8229600" cy="4525963"/>
          </a:xfrm>
          <a:prstGeom prst="rect">
            <a:avLst/>
          </a:prstGeom>
        </p:spPr>
        <p:txBody>
          <a:bodyPr/>
          <a:lstStyle/>
          <a:p>
            <a:pPr marL="350519" indent="-245363" defTabSz="877822">
              <a:spcBef>
                <a:spcPts val="300"/>
              </a:spcBef>
              <a:buFont typeface="Times"/>
              <a:buChar char="}"/>
              <a:defRPr sz="1900" b="1">
                <a:latin typeface="Bell MT"/>
                <a:ea typeface="Bell MT"/>
                <a:cs typeface="Bell MT"/>
                <a:sym typeface="Bell MT"/>
              </a:defRPr>
            </a:pPr>
            <a:r>
              <a:rPr dirty="0"/>
              <a:t>Single Taxpayer: </a:t>
            </a:r>
            <a:r>
              <a:rPr b="0" dirty="0"/>
              <a:t>If your “Income”</a:t>
            </a:r>
            <a:r>
              <a:rPr dirty="0"/>
              <a:t> </a:t>
            </a:r>
            <a:r>
              <a:rPr b="0" dirty="0"/>
              <a:t>is between $25,000 and $34,000, you may have to pay income tax on up to 50 percent of your payments. (not a 50% tax). Income for this test includes your “Adjusted Gross Income”, Non-Taxable Interest, and 50% of your Social Security payments.</a:t>
            </a:r>
          </a:p>
          <a:p>
            <a:pPr marL="350519" indent="-245363" defTabSz="877822">
              <a:spcBef>
                <a:spcPts val="300"/>
              </a:spcBef>
              <a:buFont typeface="Times"/>
              <a:buChar char="}"/>
              <a:defRPr sz="1900">
                <a:latin typeface="Bell MT"/>
                <a:ea typeface="Bell MT"/>
                <a:cs typeface="Bell MT"/>
                <a:sym typeface="Bell MT"/>
              </a:defRPr>
            </a:pPr>
            <a:endParaRPr b="0" dirty="0"/>
          </a:p>
          <a:p>
            <a:pPr marL="350519" indent="-245363" defTabSz="877822">
              <a:spcBef>
                <a:spcPts val="300"/>
              </a:spcBef>
              <a:buFont typeface="Times"/>
              <a:buChar char="}"/>
              <a:defRPr sz="1900" b="1">
                <a:latin typeface="Bell MT"/>
                <a:ea typeface="Bell MT"/>
                <a:cs typeface="Bell MT"/>
                <a:sym typeface="Bell MT"/>
              </a:defRPr>
            </a:pPr>
            <a:r>
              <a:rPr dirty="0"/>
              <a:t>Single Taxpayer: </a:t>
            </a:r>
            <a:r>
              <a:rPr b="0" dirty="0"/>
              <a:t>If your “Income” is more than $34,000, up to 85 percent of your benefits may be taxable (not an 85% tax).</a:t>
            </a:r>
          </a:p>
          <a:p>
            <a:pPr marL="350519" indent="-245363" defTabSz="877822">
              <a:spcBef>
                <a:spcPts val="300"/>
              </a:spcBef>
              <a:buFont typeface="Times"/>
              <a:buChar char="}"/>
              <a:defRPr sz="1900">
                <a:latin typeface="Bell MT"/>
                <a:ea typeface="Bell MT"/>
                <a:cs typeface="Bell MT"/>
                <a:sym typeface="Bell MT"/>
              </a:defRPr>
            </a:pPr>
            <a:endParaRPr b="0" dirty="0"/>
          </a:p>
          <a:p>
            <a:pPr marL="350519" indent="-245363" defTabSz="877822">
              <a:spcBef>
                <a:spcPts val="300"/>
              </a:spcBef>
              <a:buFont typeface="Times"/>
              <a:buChar char="}"/>
              <a:defRPr sz="1900" b="1">
                <a:latin typeface="Bell MT"/>
                <a:ea typeface="Bell MT"/>
                <a:cs typeface="Bell MT"/>
                <a:sym typeface="Bell MT"/>
              </a:defRPr>
            </a:pPr>
            <a:r>
              <a:rPr dirty="0"/>
              <a:t>Married filing jointly: </a:t>
            </a:r>
            <a:r>
              <a:rPr b="0" dirty="0"/>
              <a:t>If you and your spouse have a combined income</a:t>
            </a:r>
            <a:r>
              <a:rPr b="0" i="1" dirty="0"/>
              <a:t> </a:t>
            </a:r>
            <a:r>
              <a:rPr b="0" dirty="0"/>
              <a:t>that is between $32,000 and $44,000, you may have to pay income tax on up to 50 percent of your benefits </a:t>
            </a:r>
          </a:p>
          <a:p>
            <a:pPr marL="350519" indent="-245363" defTabSz="877822">
              <a:spcBef>
                <a:spcPts val="300"/>
              </a:spcBef>
              <a:buFont typeface="Times"/>
              <a:buChar char="}"/>
              <a:defRPr sz="1900">
                <a:latin typeface="Bell MT"/>
                <a:ea typeface="Bell MT"/>
                <a:cs typeface="Bell MT"/>
                <a:sym typeface="Bell MT"/>
              </a:defRPr>
            </a:pPr>
            <a:endParaRPr b="0" dirty="0"/>
          </a:p>
          <a:p>
            <a:pPr marL="350519" indent="-245363" defTabSz="877822">
              <a:spcBef>
                <a:spcPts val="300"/>
              </a:spcBef>
              <a:buFont typeface="Times"/>
              <a:buChar char="}"/>
              <a:defRPr sz="1900" b="1">
                <a:latin typeface="Bell MT"/>
                <a:ea typeface="Bell MT"/>
                <a:cs typeface="Bell MT"/>
                <a:sym typeface="Bell MT"/>
              </a:defRPr>
            </a:pPr>
            <a:r>
              <a:rPr dirty="0"/>
              <a:t>Married filing jointly: </a:t>
            </a:r>
            <a:r>
              <a:rPr b="0" dirty="0"/>
              <a:t>If you and your spouse have a combined income</a:t>
            </a:r>
            <a:r>
              <a:rPr b="0" i="1" dirty="0"/>
              <a:t> </a:t>
            </a:r>
            <a:r>
              <a:rPr b="0" dirty="0"/>
              <a:t>of more than $44,000, up to 85 percent of your benefits may be taxable.</a:t>
            </a:r>
          </a:p>
        </p:txBody>
      </p:sp>
      <p:pic>
        <p:nvPicPr>
          <p:cNvPr id="15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5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7" name="Our Mission Is To Help You Build a “Bullet-Proof Federal Retirement">
            <a:extLst>
              <a:ext uri="{FF2B5EF4-FFF2-40B4-BE49-F238E27FC236}">
                <a16:creationId xmlns:a16="http://schemas.microsoft.com/office/drawing/2014/main" id="{49FA422D-50B6-6945-BB73-C8B09FD93F7F}"/>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When you leave federal service…"/>
          <p:cNvSpPr txBox="1">
            <a:spLocks noGrp="1"/>
          </p:cNvSpPr>
          <p:nvPr>
            <p:ph type="body" idx="4294967295"/>
          </p:nvPr>
        </p:nvSpPr>
        <p:spPr>
          <a:xfrm>
            <a:off x="457200" y="1481137"/>
            <a:ext cx="8229600" cy="4525963"/>
          </a:xfrm>
          <a:prstGeom prst="rect">
            <a:avLst/>
          </a:prstGeom>
        </p:spPr>
        <p:txBody>
          <a:bodyPr/>
          <a:lstStyle/>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TSP Modernization Act Effective September 15</a:t>
            </a:r>
            <a:r>
              <a:rPr baseline="30000"/>
              <a:t>th</a:t>
            </a:r>
            <a:r>
              <a:t>, 2019:</a:t>
            </a:r>
          </a:p>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If you are still working at your federal job and are over age 59 ½, you are allowed Four withdrawals every year. </a:t>
            </a:r>
          </a:p>
          <a:p>
            <a:pPr marL="0" indent="116046" defTabSz="777240">
              <a:lnSpc>
                <a:spcPct val="80000"/>
              </a:lnSpc>
              <a:spcBef>
                <a:spcPts val="300"/>
              </a:spcBef>
              <a:buSzTx/>
              <a:buNone/>
              <a:defRPr sz="2200"/>
            </a:pPr>
            <a:endParaRPr/>
          </a:p>
          <a:p>
            <a:pPr marL="0" indent="116046" defTabSz="777240">
              <a:lnSpc>
                <a:spcPct val="80000"/>
              </a:lnSpc>
              <a:spcBef>
                <a:spcPts val="300"/>
              </a:spcBef>
              <a:buSzTx/>
              <a:buNone/>
              <a:defRPr sz="2200"/>
            </a:pPr>
            <a:r>
              <a:t>If you are separated from federal service, your withdrawals are unlimited, but must be 30 days apart.</a:t>
            </a:r>
          </a:p>
        </p:txBody>
      </p:sp>
      <p:pic>
        <p:nvPicPr>
          <p:cNvPr id="16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6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7" name="Our Mission Is To Help You Build a “Bullet-Proof Federal Retirement">
            <a:extLst>
              <a:ext uri="{FF2B5EF4-FFF2-40B4-BE49-F238E27FC236}">
                <a16:creationId xmlns:a16="http://schemas.microsoft.com/office/drawing/2014/main" id="{8499A068-D45D-494E-BB61-51A5A0FF331E}"/>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urchase a single premium immediate annuity…"/>
          <p:cNvSpPr txBox="1">
            <a:spLocks noGrp="1"/>
          </p:cNvSpPr>
          <p:nvPr>
            <p:ph type="body" idx="4294967295"/>
          </p:nvPr>
        </p:nvSpPr>
        <p:spPr>
          <a:xfrm>
            <a:off x="457200" y="1481137"/>
            <a:ext cx="8229600" cy="4525963"/>
          </a:xfrm>
          <a:prstGeom prst="rect">
            <a:avLst/>
          </a:prstGeom>
        </p:spPr>
        <p:txBody>
          <a:bodyPr/>
          <a:lstStyle/>
          <a:p>
            <a:pPr marL="0" indent="0" defTabSz="703867">
              <a:lnSpc>
                <a:spcPct val="72000"/>
              </a:lnSpc>
              <a:spcBef>
                <a:spcPts val="100"/>
              </a:spcBef>
              <a:buSzTx/>
              <a:buNone/>
              <a:defRPr sz="1800"/>
            </a:pPr>
            <a:endParaRPr dirty="0"/>
          </a:p>
          <a:p>
            <a:pPr marL="296574" indent="-296574" defTabSz="703867">
              <a:lnSpc>
                <a:spcPct val="72000"/>
              </a:lnSpc>
              <a:spcBef>
                <a:spcPts val="100"/>
              </a:spcBef>
              <a:buSzPct val="100000"/>
              <a:defRPr sz="1800" b="1"/>
            </a:pPr>
            <a:r>
              <a:rPr dirty="0"/>
              <a:t>Post Retirement</a:t>
            </a:r>
            <a:r>
              <a:rPr b="0" dirty="0"/>
              <a:t>: </a:t>
            </a:r>
          </a:p>
          <a:p>
            <a:pPr marL="296574" indent="-296574" defTabSz="703867">
              <a:lnSpc>
                <a:spcPct val="72000"/>
              </a:lnSpc>
              <a:spcBef>
                <a:spcPts val="100"/>
              </a:spcBef>
              <a:buSzPct val="100000"/>
              <a:defRPr sz="1800"/>
            </a:pPr>
            <a:endParaRPr b="0" dirty="0"/>
          </a:p>
          <a:p>
            <a:pPr marL="0" indent="0" defTabSz="703867">
              <a:lnSpc>
                <a:spcPct val="72000"/>
              </a:lnSpc>
              <a:spcBef>
                <a:spcPts val="100"/>
              </a:spcBef>
              <a:buSzTx/>
              <a:buNone/>
              <a:defRPr sz="1800"/>
            </a:pPr>
            <a:r>
              <a:rPr dirty="0"/>
              <a:t>Leave your money in the TSP and take withdrawals.</a:t>
            </a:r>
          </a:p>
          <a:p>
            <a:pPr marL="296574" indent="-296574" defTabSz="703867">
              <a:lnSpc>
                <a:spcPct val="72000"/>
              </a:lnSpc>
              <a:spcBef>
                <a:spcPts val="100"/>
              </a:spcBef>
              <a:buSzPct val="100000"/>
              <a:defRPr sz="1800"/>
            </a:pPr>
            <a:endParaRPr dirty="0"/>
          </a:p>
          <a:p>
            <a:pPr marL="0" indent="0" defTabSz="703867">
              <a:lnSpc>
                <a:spcPct val="72000"/>
              </a:lnSpc>
              <a:spcBef>
                <a:spcPts val="100"/>
              </a:spcBef>
              <a:buSzTx/>
              <a:buNone/>
              <a:defRPr sz="1800"/>
            </a:pPr>
            <a:endParaRPr dirty="0"/>
          </a:p>
          <a:p>
            <a:pPr marL="296574" indent="-296574" defTabSz="703867">
              <a:lnSpc>
                <a:spcPct val="72000"/>
              </a:lnSpc>
              <a:spcBef>
                <a:spcPts val="100"/>
              </a:spcBef>
              <a:buSzPct val="100000"/>
              <a:defRPr sz="1800" b="1"/>
            </a:pPr>
            <a:r>
              <a:rPr dirty="0"/>
              <a:t>Post Retirement</a:t>
            </a:r>
            <a:r>
              <a:rPr b="0" dirty="0"/>
              <a:t>: </a:t>
            </a:r>
          </a:p>
          <a:p>
            <a:pPr marL="296574" indent="-296574" defTabSz="703867">
              <a:lnSpc>
                <a:spcPct val="72000"/>
              </a:lnSpc>
              <a:spcBef>
                <a:spcPts val="100"/>
              </a:spcBef>
              <a:buSzPct val="100000"/>
              <a:defRPr sz="1800"/>
            </a:pPr>
            <a:endParaRPr b="0" dirty="0"/>
          </a:p>
          <a:p>
            <a:pPr marL="0" indent="0" defTabSz="703867">
              <a:lnSpc>
                <a:spcPct val="72000"/>
              </a:lnSpc>
              <a:spcBef>
                <a:spcPts val="100"/>
              </a:spcBef>
              <a:buSzTx/>
              <a:buNone/>
              <a:defRPr sz="1800"/>
            </a:pPr>
            <a:r>
              <a:rPr dirty="0"/>
              <a:t>Swap out your TSP money for a MetLife guaranteed income annuity.</a:t>
            </a:r>
          </a:p>
          <a:p>
            <a:pPr marL="0" indent="0" defTabSz="703867">
              <a:lnSpc>
                <a:spcPct val="72000"/>
              </a:lnSpc>
              <a:spcBef>
                <a:spcPts val="100"/>
              </a:spcBef>
              <a:buSzTx/>
              <a:buNone/>
              <a:defRPr sz="1800"/>
            </a:pPr>
            <a:endParaRPr dirty="0"/>
          </a:p>
          <a:p>
            <a:pPr marL="0" indent="0" defTabSz="703867">
              <a:lnSpc>
                <a:spcPct val="72000"/>
              </a:lnSpc>
              <a:spcBef>
                <a:spcPts val="100"/>
              </a:spcBef>
              <a:buSzTx/>
              <a:buNone/>
              <a:defRPr sz="1800"/>
            </a:pPr>
            <a:endParaRPr dirty="0"/>
          </a:p>
          <a:p>
            <a:pPr marL="296573" indent="-296573" defTabSz="703867">
              <a:lnSpc>
                <a:spcPct val="72000"/>
              </a:lnSpc>
              <a:spcBef>
                <a:spcPts val="100"/>
              </a:spcBef>
              <a:buSzPct val="100000"/>
              <a:defRPr sz="1500" b="1"/>
            </a:pPr>
            <a:r>
              <a:rPr dirty="0"/>
              <a:t>At age 59 ½ while you are still working or Post Retirement: </a:t>
            </a:r>
          </a:p>
          <a:p>
            <a:pPr marL="296573" indent="-296573" defTabSz="703867">
              <a:lnSpc>
                <a:spcPct val="72000"/>
              </a:lnSpc>
              <a:spcBef>
                <a:spcPts val="100"/>
              </a:spcBef>
              <a:buSzPct val="100000"/>
              <a:defRPr sz="1500" b="1"/>
            </a:pPr>
            <a:endParaRPr dirty="0"/>
          </a:p>
          <a:p>
            <a:pPr marL="0" indent="0" defTabSz="703867">
              <a:lnSpc>
                <a:spcPct val="72000"/>
              </a:lnSpc>
              <a:spcBef>
                <a:spcPts val="100"/>
              </a:spcBef>
              <a:buSzTx/>
              <a:buNone/>
              <a:defRPr sz="1500"/>
            </a:pPr>
            <a:r>
              <a:rPr dirty="0"/>
              <a:t>Transfer your money to the company of your choice, where you can participate in the upside of the stock market without any market risk.</a:t>
            </a:r>
          </a:p>
          <a:p>
            <a:pPr marL="0" indent="0" defTabSz="703867">
              <a:lnSpc>
                <a:spcPct val="72000"/>
              </a:lnSpc>
              <a:spcBef>
                <a:spcPts val="100"/>
              </a:spcBef>
              <a:buSzTx/>
              <a:buNone/>
              <a:defRPr sz="1500" i="1"/>
            </a:pPr>
            <a:endParaRPr dirty="0"/>
          </a:p>
          <a:p>
            <a:pPr marL="0" indent="0" defTabSz="703867">
              <a:lnSpc>
                <a:spcPct val="72000"/>
              </a:lnSpc>
              <a:spcBef>
                <a:spcPts val="100"/>
              </a:spcBef>
              <a:buSzTx/>
              <a:buNone/>
              <a:defRPr sz="1500" i="1"/>
            </a:pPr>
            <a:r>
              <a:rPr dirty="0"/>
              <a:t>That is what the next 5 minutes is all about…..</a:t>
            </a:r>
          </a:p>
        </p:txBody>
      </p:sp>
      <p:pic>
        <p:nvPicPr>
          <p:cNvPr id="176"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7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
        <p:nvSpPr>
          <p:cNvPr id="7" name="Our Mission Is To Help You Build a “Bullet-Proof Federal Retirement">
            <a:extLst>
              <a:ext uri="{FF2B5EF4-FFF2-40B4-BE49-F238E27FC236}">
                <a16:creationId xmlns:a16="http://schemas.microsoft.com/office/drawing/2014/main" id="{70E5FE33-A93D-1C46-8218-083929F9E166}"/>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181-51D0-427F-A256-738A3F0951A5}"/>
              </a:ext>
            </a:extLst>
          </p:cNvPr>
          <p:cNvSpPr>
            <a:spLocks noGrp="1"/>
          </p:cNvSpPr>
          <p:nvPr>
            <p:ph type="title"/>
          </p:nvPr>
        </p:nvSpPr>
        <p:spPr>
          <a:xfrm>
            <a:off x="345233" y="279398"/>
            <a:ext cx="8229600" cy="1143004"/>
          </a:xfrm>
        </p:spPr>
        <p:txBody>
          <a:bodyPr>
            <a:noAutofit/>
          </a:bodyPr>
          <a:lstStyle/>
          <a:p>
            <a:pPr algn="ctr"/>
            <a:r>
              <a:rPr lang="en-US" sz="3600" dirty="0"/>
              <a:t>Roth IRAs</a:t>
            </a:r>
            <a:br>
              <a:rPr lang="en-US" sz="3600" dirty="0"/>
            </a:br>
            <a:r>
              <a:rPr lang="en-US" sz="3600" dirty="0"/>
              <a:t>For “The under age 55 Crowd”</a:t>
            </a:r>
          </a:p>
        </p:txBody>
      </p:sp>
      <p:sp>
        <p:nvSpPr>
          <p:cNvPr id="3" name="Text Placeholder 2">
            <a:extLst>
              <a:ext uri="{FF2B5EF4-FFF2-40B4-BE49-F238E27FC236}">
                <a16:creationId xmlns:a16="http://schemas.microsoft.com/office/drawing/2014/main" id="{89B5E039-49AB-4912-803A-10434D0FF990}"/>
              </a:ext>
            </a:extLst>
          </p:cNvPr>
          <p:cNvSpPr>
            <a:spLocks noGrp="1"/>
          </p:cNvSpPr>
          <p:nvPr>
            <p:ph type="body" idx="1"/>
          </p:nvPr>
        </p:nvSpPr>
        <p:spPr/>
        <p:txBody>
          <a:bodyPr>
            <a:normAutofit/>
          </a:bodyPr>
          <a:lstStyle/>
          <a:p>
            <a:pPr marL="109540" indent="0">
              <a:buNone/>
            </a:pPr>
            <a:r>
              <a:rPr lang="en-US" sz="2000" dirty="0"/>
              <a:t>Roth IRAs allow Federal Employees to set aside money every month, through Salary Allotment, to help narrow their potential FR 80 income gap. They first began in 1997 and have had growing popularity mainly because the money is withdrawn on a Tax Free Basis, as it is funded with Post Tax income. </a:t>
            </a:r>
          </a:p>
          <a:p>
            <a:pPr marL="109540" indent="0">
              <a:buNone/>
            </a:pPr>
            <a:endParaRPr lang="en-US" sz="2000" dirty="0"/>
          </a:p>
          <a:p>
            <a:pPr marL="109540" indent="0">
              <a:buNone/>
            </a:pPr>
            <a:r>
              <a:rPr lang="en-US" sz="2000" dirty="0"/>
              <a:t>The concept is that your money will grown in time so the amount you will eventually withdraw will be far greater that the amount you put in and were taxed on. </a:t>
            </a:r>
          </a:p>
          <a:p>
            <a:pPr marL="109540" indent="0">
              <a:buNone/>
            </a:pPr>
            <a:endParaRPr lang="en-US" sz="2000" dirty="0"/>
          </a:p>
          <a:p>
            <a:pPr marL="109540" indent="0">
              <a:buNone/>
            </a:pPr>
            <a:r>
              <a:rPr lang="en-US" sz="2000" dirty="0"/>
              <a:t>Ask your Approved Webinar Host about Roth IRAs if you are under age 55 years old and want to supplement your federal retirement income while you still have time.  </a:t>
            </a:r>
          </a:p>
        </p:txBody>
      </p:sp>
      <p:sp>
        <p:nvSpPr>
          <p:cNvPr id="5" name="Our Mission Is To Help You Build a “Bullet-Proof Federal Retirement">
            <a:extLst>
              <a:ext uri="{FF2B5EF4-FFF2-40B4-BE49-F238E27FC236}">
                <a16:creationId xmlns:a16="http://schemas.microsoft.com/office/drawing/2014/main" id="{A13CB9D5-D0C2-3E47-93D0-92D0A658544C}"/>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
        <p:nvSpPr>
          <p:cNvPr id="4" name="Slide Number Placeholder 3">
            <a:extLst>
              <a:ext uri="{FF2B5EF4-FFF2-40B4-BE49-F238E27FC236}">
                <a16:creationId xmlns:a16="http://schemas.microsoft.com/office/drawing/2014/main" id="{699068BE-88E0-D147-921A-61AE972DB25C}"/>
              </a:ext>
            </a:extLst>
          </p:cNvPr>
          <p:cNvSpPr>
            <a:spLocks noGrp="1"/>
          </p:cNvSpPr>
          <p:nvPr>
            <p:ph type="sldNum" sz="quarter" idx="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17913554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457200" y="274635"/>
            <a:ext cx="8229600" cy="1143004"/>
          </a:xfrm>
          <a:prstGeom prst="rect">
            <a:avLst/>
          </a:prstGeom>
        </p:spPr>
        <p:txBody>
          <a:bodyPr>
            <a:normAutofit fontScale="90000"/>
          </a:bodyPr>
          <a:lstStyle>
            <a:lvl1pPr>
              <a:defRPr sz="3600"/>
            </a:lvl1pPr>
          </a:lstStyle>
          <a:p>
            <a:pPr algn="ctr"/>
            <a:br>
              <a:rPr lang="en-US" sz="4000" dirty="0"/>
            </a:br>
            <a:br>
              <a:rPr lang="en-US" sz="4000" dirty="0"/>
            </a:br>
            <a:r>
              <a:rPr lang="en-US" dirty="0"/>
              <a:t>TSP Fund “Allocation Maximization”</a:t>
            </a:r>
            <a:br>
              <a:rPr lang="en-US" dirty="0"/>
            </a:br>
            <a:r>
              <a:rPr lang="en-US" dirty="0"/>
              <a:t>The Next Slide Say It All…</a:t>
            </a:r>
            <a:br>
              <a:rPr lang="en-US" dirty="0"/>
            </a:br>
            <a:br>
              <a:rPr lang="en-US" sz="4900" dirty="0"/>
            </a:br>
            <a:br>
              <a:rPr lang="en-US" sz="1400" dirty="0"/>
            </a:br>
            <a:endParaRPr dirty="0"/>
          </a:p>
        </p:txBody>
      </p:sp>
      <p:sp>
        <p:nvSpPr>
          <p:cNvPr id="186" name="Text Placeholder 2"/>
          <p:cNvSpPr txBox="1">
            <a:spLocks noGrp="1"/>
          </p:cNvSpPr>
          <p:nvPr>
            <p:ph type="body" idx="1"/>
          </p:nvPr>
        </p:nvSpPr>
        <p:spPr>
          <a:xfrm>
            <a:off x="457200" y="1417639"/>
            <a:ext cx="8229600" cy="4525963"/>
          </a:xfrm>
          <a:prstGeom prst="rect">
            <a:avLst/>
          </a:prstGeom>
        </p:spPr>
        <p:txBody>
          <a:bodyPr>
            <a:normAutofit lnSpcReduction="10000"/>
          </a:bodyPr>
          <a:lstStyle/>
          <a:p>
            <a:pPr marL="305607" indent="-213924" defTabSz="765349">
              <a:lnSpc>
                <a:spcPct val="80000"/>
              </a:lnSpc>
              <a:spcBef>
                <a:spcPts val="200"/>
              </a:spcBef>
              <a:defRPr sz="1800"/>
            </a:pPr>
            <a:endParaRPr lang="en-US" b="1" dirty="0">
              <a:solidFill>
                <a:schemeClr val="tx1"/>
              </a:solidFill>
            </a:endParaRPr>
          </a:p>
          <a:p>
            <a:pPr marL="91683" indent="0" defTabSz="765349">
              <a:lnSpc>
                <a:spcPct val="80000"/>
              </a:lnSpc>
              <a:spcBef>
                <a:spcPts val="200"/>
              </a:spcBef>
              <a:buNone/>
              <a:defRPr sz="1800"/>
            </a:pPr>
            <a:r>
              <a:rPr lang="en-US" dirty="0">
                <a:solidFill>
                  <a:schemeClr val="tx1"/>
                </a:solidFill>
                <a:latin typeface="+mn-lt"/>
              </a:rPr>
              <a:t>Making the right “percentage allocation” between the TSP Funds could add 33% to your account over time. </a:t>
            </a:r>
          </a:p>
          <a:p>
            <a:pPr marL="91683" indent="0" defTabSz="765349">
              <a:lnSpc>
                <a:spcPct val="80000"/>
              </a:lnSpc>
              <a:spcBef>
                <a:spcPts val="200"/>
              </a:spcBef>
              <a:buNone/>
              <a:defRPr sz="1800"/>
            </a:pPr>
            <a:endParaRPr lang="en-US" b="1" dirty="0">
              <a:solidFill>
                <a:schemeClr val="tx1"/>
              </a:solidFill>
            </a:endParaRPr>
          </a:p>
          <a:p>
            <a:pPr marL="377433" indent="-285750" defTabSz="765349">
              <a:lnSpc>
                <a:spcPct val="80000"/>
              </a:lnSpc>
              <a:spcBef>
                <a:spcPts val="200"/>
              </a:spcBef>
              <a:defRPr sz="1800"/>
            </a:pPr>
            <a:r>
              <a:rPr lang="en-US" b="1" dirty="0">
                <a:solidFill>
                  <a:schemeClr val="tx1"/>
                </a:solidFill>
              </a:rPr>
              <a:t>G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G Fund buys a nonmarketable U.S. Treasury security that is guaranteed by the U.S. Government, so it can’t lose money.</a:t>
            </a:r>
            <a:r>
              <a:rPr lang="en-US" b="1" dirty="0">
                <a:solidFill>
                  <a:schemeClr val="tx1"/>
                </a:solidFill>
              </a:rPr>
              <a:t> </a:t>
            </a: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F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Government, corporate, and mortgage-backed bonds. Attempts to match the performance of the Barclays Capital U.S. Aggregate Bond Index</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05607" indent="-213924" defTabSz="765349">
              <a:lnSpc>
                <a:spcPct val="80000"/>
              </a:lnSpc>
              <a:spcBef>
                <a:spcPts val="200"/>
              </a:spcBef>
              <a:defRPr sz="1800"/>
            </a:pPr>
            <a:endParaRPr lang="en-US" sz="1800" b="1" dirty="0">
              <a:solidFill>
                <a:schemeClr val="tx1"/>
              </a:solidFill>
              <a:latin typeface="Calibri" panose="020F0502020204030204" pitchFamily="34" charset="0"/>
              <a:cs typeface="Times New Roman" panose="02020603050405020304" pitchFamily="18" charset="0"/>
            </a:endParaRPr>
          </a:p>
          <a:p>
            <a:pPr marL="305607" indent="-213924" defTabSz="765349">
              <a:lnSpc>
                <a:spcPct val="80000"/>
              </a:lnSpc>
              <a:spcBef>
                <a:spcPts val="200"/>
              </a:spcBef>
              <a:defRPr sz="1800"/>
            </a:pPr>
            <a:r>
              <a:rPr lang="en-US" b="1" dirty="0">
                <a:solidFill>
                  <a:schemeClr val="tx1"/>
                </a:solidFill>
              </a:rPr>
              <a:t>C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Attempts to match the performance of the S&amp;P 500</a:t>
            </a:r>
            <a:endParaRPr lang="en-US" b="1" dirty="0">
              <a:solidFill>
                <a:schemeClr val="tx1"/>
              </a:solidFill>
            </a:endParaRP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S Fund: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Attempts to match the performance of the Dow Jones U.S. Completion TSM Index</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05607" indent="-213924" defTabSz="765349">
              <a:lnSpc>
                <a:spcPct val="80000"/>
              </a:lnSpc>
              <a:spcBef>
                <a:spcPts val="200"/>
              </a:spcBef>
              <a:defRPr sz="1800"/>
            </a:pPr>
            <a:endParaRPr lang="en-US" sz="1800" b="1" dirty="0">
              <a:solidFill>
                <a:schemeClr val="tx1"/>
              </a:solidFill>
              <a:latin typeface="Calibri" panose="020F0502020204030204" pitchFamily="34" charset="0"/>
              <a:cs typeface="Times New Roman" panose="02020603050405020304" pitchFamily="18" charset="0"/>
            </a:endParaRPr>
          </a:p>
          <a:p>
            <a:pPr marL="305607" indent="-213924" defTabSz="765349">
              <a:lnSpc>
                <a:spcPct val="80000"/>
              </a:lnSpc>
              <a:spcBef>
                <a:spcPts val="200"/>
              </a:spcBef>
              <a:defRPr sz="1800"/>
            </a:pPr>
            <a:r>
              <a:rPr lang="en-US" b="1" dirty="0">
                <a:solidFill>
                  <a:schemeClr val="tx1"/>
                </a:solidFill>
              </a:rPr>
              <a:t>I Fund:</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Attempts to match the performance of the MSCI EAFE Index</a:t>
            </a:r>
            <a:endParaRPr lang="en-US" b="1" dirty="0">
              <a:solidFill>
                <a:schemeClr val="tx1"/>
              </a:solidFill>
            </a:endParaRPr>
          </a:p>
          <a:p>
            <a:pPr marL="305607" indent="-213924" defTabSz="765349">
              <a:lnSpc>
                <a:spcPct val="80000"/>
              </a:lnSpc>
              <a:spcBef>
                <a:spcPts val="200"/>
              </a:spcBef>
              <a:defRPr sz="1800"/>
            </a:pPr>
            <a:endParaRPr lang="en-US" dirty="0">
              <a:solidFill>
                <a:schemeClr val="tx1"/>
              </a:solidFill>
            </a:endParaRPr>
          </a:p>
          <a:p>
            <a:pPr marL="305607" indent="-213924" defTabSz="765349">
              <a:lnSpc>
                <a:spcPct val="80000"/>
              </a:lnSpc>
              <a:spcBef>
                <a:spcPts val="200"/>
              </a:spcBef>
              <a:defRPr sz="1800"/>
            </a:pPr>
            <a:r>
              <a:rPr lang="en-US" b="1" dirty="0">
                <a:solidFill>
                  <a:schemeClr val="tx1"/>
                </a:solidFill>
              </a:rPr>
              <a:t>L Funds: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Invested in the G, F, C, S, and I Funds. The closer you are to the Fund Expiration Date (2030, 2040, 2050), the more it is weighted to the G Fund. The</a:t>
            </a:r>
          </a:p>
          <a:p>
            <a:pPr marL="91683" indent="0" defTabSz="765349">
              <a:lnSpc>
                <a:spcPct val="80000"/>
              </a:lnSpc>
              <a:spcBef>
                <a:spcPts val="200"/>
              </a:spcBef>
              <a:buNone/>
              <a:defRPr sz="1800"/>
            </a:pPr>
            <a:r>
              <a:rPr lang="en-US" sz="1800" dirty="0">
                <a:latin typeface="Cambria" panose="02040503050406030204" pitchFamily="18" charset="0"/>
                <a:ea typeface="Times New Roman" panose="02020603050405020304" pitchFamily="18" charset="0"/>
                <a:cs typeface="Times New Roman" panose="02020603050405020304" pitchFamily="18" charset="0"/>
              </a:rPr>
              <a:t>    Further out the Expiration Date, the more it is weighted to the C, S, and I Funds)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b="1" dirty="0">
              <a:solidFill>
                <a:schemeClr val="tx1"/>
              </a:solidFill>
            </a:endParaRPr>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sp>
        <p:nvSpPr>
          <p:cNvPr id="7" name="Our Mission Is To Help You Build a “Bullet-Proof Federal Retirement">
            <a:extLst>
              <a:ext uri="{FF2B5EF4-FFF2-40B4-BE49-F238E27FC236}">
                <a16:creationId xmlns:a16="http://schemas.microsoft.com/office/drawing/2014/main" id="{42D841AD-3CA4-EC41-98B5-00A2BAD122DC}"/>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24956439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B638-4630-4E9C-B4CC-9283FC14C3AE}"/>
              </a:ext>
            </a:extLst>
          </p:cNvPr>
          <p:cNvSpPr>
            <a:spLocks noGrp="1"/>
          </p:cNvSpPr>
          <p:nvPr>
            <p:ph type="title"/>
          </p:nvPr>
        </p:nvSpPr>
        <p:spPr/>
        <p:txBody>
          <a:bodyPr>
            <a:noAutofit/>
          </a:bodyPr>
          <a:lstStyle/>
          <a:p>
            <a:pPr algn="ctr"/>
            <a:r>
              <a:rPr lang="en-US" sz="2800" dirty="0"/>
              <a:t>TSP Fund “Allocation Maximization”</a:t>
            </a:r>
            <a:br>
              <a:rPr lang="en-US" sz="2800" dirty="0"/>
            </a:br>
            <a:r>
              <a:rPr lang="en-US" sz="2800" dirty="0"/>
              <a:t>Six Undisputed Facts</a:t>
            </a:r>
            <a:br>
              <a:rPr lang="en-US" sz="2800" dirty="0"/>
            </a:br>
            <a:endParaRPr lang="en-US" sz="2800" dirty="0"/>
          </a:p>
        </p:txBody>
      </p:sp>
      <p:sp>
        <p:nvSpPr>
          <p:cNvPr id="3" name="Text Placeholder 2">
            <a:extLst>
              <a:ext uri="{FF2B5EF4-FFF2-40B4-BE49-F238E27FC236}">
                <a16:creationId xmlns:a16="http://schemas.microsoft.com/office/drawing/2014/main" id="{B4C6930B-4281-4428-919C-D20CCEBA838C}"/>
              </a:ext>
            </a:extLst>
          </p:cNvPr>
          <p:cNvSpPr>
            <a:spLocks noGrp="1"/>
          </p:cNvSpPr>
          <p:nvPr>
            <p:ph type="body" idx="1"/>
          </p:nvPr>
        </p:nvSpPr>
        <p:spPr/>
        <p:txBody>
          <a:bodyPr>
            <a:normAutofit/>
          </a:bodyPr>
          <a:lstStyle/>
          <a:p>
            <a:r>
              <a:rPr lang="en-US" sz="1600" dirty="0"/>
              <a:t>Fact: During the past 5 years the I Fund earned 65% less than the C&amp;S Funds.</a:t>
            </a:r>
          </a:p>
          <a:p>
            <a:endParaRPr lang="en-US" sz="1600" dirty="0"/>
          </a:p>
          <a:p>
            <a:r>
              <a:rPr lang="en-US" sz="1600" dirty="0"/>
              <a:t>Fact: The I Fund has lost money in years where the C &amp; S Funds made money.</a:t>
            </a:r>
          </a:p>
          <a:p>
            <a:endParaRPr lang="en-US" sz="1600" dirty="0"/>
          </a:p>
          <a:p>
            <a:r>
              <a:rPr lang="en-US" sz="1600" dirty="0"/>
              <a:t>Fact: The G Fund is on pace to earn 0.8% in 2021. In essence the G Fund does lose money because it does not keep up with inflation and there are “lost opportunity costs” associated with owning it. </a:t>
            </a:r>
          </a:p>
          <a:p>
            <a:endParaRPr lang="en-US" sz="1600" dirty="0"/>
          </a:p>
          <a:p>
            <a:r>
              <a:rPr lang="en-US" sz="1600" dirty="0"/>
              <a:t>Fact: The L Fund has a significant amount invested in the I Fund and G Fund.</a:t>
            </a:r>
          </a:p>
          <a:p>
            <a:endParaRPr lang="en-US" sz="1600" dirty="0"/>
          </a:p>
          <a:p>
            <a:r>
              <a:rPr lang="en-US" sz="1600" dirty="0"/>
              <a:t>Fact: The C &amp; S Funds have a huge downside exposure because they are “Administered” and not “Managed” to maximize gains and minimize losses.</a:t>
            </a:r>
          </a:p>
          <a:p>
            <a:endParaRPr lang="en-US" sz="1600" dirty="0"/>
          </a:p>
          <a:p>
            <a:r>
              <a:rPr lang="en-US" sz="1600" dirty="0"/>
              <a:t>Fact: If you are retiring within the next 12 years, your retirement savings should not be at risk to lose value…So how do you protect yourself?</a:t>
            </a:r>
          </a:p>
        </p:txBody>
      </p:sp>
      <p:sp>
        <p:nvSpPr>
          <p:cNvPr id="5" name="Our Mission Is To Help You Build a “Bullet-Proof Federal Retirement">
            <a:extLst>
              <a:ext uri="{FF2B5EF4-FFF2-40B4-BE49-F238E27FC236}">
                <a16:creationId xmlns:a16="http://schemas.microsoft.com/office/drawing/2014/main" id="{D669D710-1A1A-684F-923D-2B93FD2ECB94}"/>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
        <p:nvSpPr>
          <p:cNvPr id="6" name="Slide Number Placeholder 5">
            <a:extLst>
              <a:ext uri="{FF2B5EF4-FFF2-40B4-BE49-F238E27FC236}">
                <a16:creationId xmlns:a16="http://schemas.microsoft.com/office/drawing/2014/main" id="{4390EBF8-5B87-AA49-956B-E6920DC26AC3}"/>
              </a:ext>
            </a:extLst>
          </p:cNvPr>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36685007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In the Summer of 2003, the Founders of our company were asked to assess the federal retirement system and the various components of the TSP.…"/>
          <p:cNvSpPr txBox="1">
            <a:spLocks noGrp="1"/>
          </p:cNvSpPr>
          <p:nvPr>
            <p:ph type="body" idx="4294967295"/>
          </p:nvPr>
        </p:nvSpPr>
        <p:spPr>
          <a:xfrm>
            <a:off x="457200" y="1481137"/>
            <a:ext cx="8229600" cy="4525963"/>
          </a:xfrm>
          <a:prstGeom prst="rect">
            <a:avLst/>
          </a:prstGeom>
        </p:spPr>
        <p:txBody>
          <a:bodyPr lIns="0" tIns="0" rIns="0" bIns="0"/>
          <a:lstStyle/>
          <a:p>
            <a:pPr marL="0" indent="91757" defTabSz="777240">
              <a:spcBef>
                <a:spcPts val="300"/>
              </a:spcBef>
              <a:buSzTx/>
              <a:buNone/>
              <a:defRPr sz="2000"/>
            </a:pPr>
            <a:r>
              <a:rPr dirty="0"/>
              <a:t>In th</a:t>
            </a:r>
            <a:r>
              <a:rPr lang="en-US" dirty="0"/>
              <a:t>e</a:t>
            </a:r>
            <a:r>
              <a:rPr dirty="0"/>
              <a:t> Summer of 2003, the Founders of our company were asked to assess the federal retirement system and the various components of the TSP. </a:t>
            </a:r>
          </a:p>
          <a:p>
            <a:pPr marL="0" indent="91757" defTabSz="777240">
              <a:spcBef>
                <a:spcPts val="300"/>
              </a:spcBef>
              <a:buSzTx/>
              <a:buNone/>
              <a:defRPr sz="2000"/>
            </a:pPr>
            <a:endParaRPr dirty="0"/>
          </a:p>
          <a:p>
            <a:pPr marL="0" indent="91757" defTabSz="777240">
              <a:spcBef>
                <a:spcPts val="300"/>
              </a:spcBef>
              <a:buSzTx/>
              <a:buNone/>
              <a:defRPr sz="2000"/>
            </a:pPr>
            <a:r>
              <a:rPr dirty="0"/>
              <a:t>Much to their surprise, they found that the TSP Funds were not truly managed to maximize gains for the federal employees or minimize their losses. </a:t>
            </a:r>
          </a:p>
          <a:p>
            <a:pPr marL="0" indent="91757" defTabSz="777240">
              <a:spcBef>
                <a:spcPts val="300"/>
              </a:spcBef>
              <a:buSzTx/>
              <a:buNone/>
              <a:defRPr sz="2000"/>
            </a:pPr>
            <a:endParaRPr dirty="0"/>
          </a:p>
          <a:p>
            <a:pPr marL="0" indent="91757" defTabSz="777240">
              <a:spcBef>
                <a:spcPts val="300"/>
              </a:spcBef>
              <a:buSzTx/>
              <a:buNone/>
              <a:defRPr sz="2000"/>
            </a:pPr>
            <a:r>
              <a:rPr dirty="0"/>
              <a:t>They also found that federal employees were not being shown how to maximize their federal pension or social security incomes, nor were they being taught how to properly plan for their retirement.</a:t>
            </a:r>
          </a:p>
        </p:txBody>
      </p:sp>
      <p:pic>
        <p:nvPicPr>
          <p:cNvPr id="79"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80"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6" name="Our Mission Is To Help You Build a “Bullet-Proof Federal Retirement">
            <a:extLst>
              <a:ext uri="{FF2B5EF4-FFF2-40B4-BE49-F238E27FC236}">
                <a16:creationId xmlns:a16="http://schemas.microsoft.com/office/drawing/2014/main" id="{4FEAD098-63E3-B941-8B10-BDC72187970C}"/>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457200" y="274635"/>
            <a:ext cx="8229600" cy="1143004"/>
          </a:xfrm>
          <a:prstGeom prst="rect">
            <a:avLst/>
          </a:prstGeom>
        </p:spPr>
        <p:txBody>
          <a:bodyPr>
            <a:normAutofit fontScale="90000"/>
          </a:bodyPr>
          <a:lstStyle>
            <a:lvl1pPr>
              <a:defRPr sz="3600"/>
            </a:lvl1pPr>
          </a:lstStyle>
          <a:p>
            <a:pPr algn="ctr"/>
            <a:br>
              <a:rPr lang="en-US" sz="4000" dirty="0"/>
            </a:br>
            <a:r>
              <a:rPr lang="en-US" sz="4000" dirty="0"/>
              <a:t>Enhanced Fixed Indexed Annuities</a:t>
            </a:r>
            <a:br>
              <a:rPr lang="en-US" sz="4000" dirty="0"/>
            </a:br>
            <a:r>
              <a:rPr lang="en-US" sz="4000" dirty="0"/>
              <a:t>The Best of Both Worlds</a:t>
            </a:r>
            <a:br>
              <a:rPr lang="en-US" sz="4900" dirty="0"/>
            </a:br>
            <a:br>
              <a:rPr lang="en-US" sz="1400" dirty="0"/>
            </a:br>
            <a:endParaRPr dirty="0"/>
          </a:p>
        </p:txBody>
      </p:sp>
      <p:sp>
        <p:nvSpPr>
          <p:cNvPr id="186" name="Text Placeholder 2"/>
          <p:cNvSpPr txBox="1">
            <a:spLocks noGrp="1"/>
          </p:cNvSpPr>
          <p:nvPr>
            <p:ph type="body" idx="1"/>
          </p:nvPr>
        </p:nvSpPr>
        <p:spPr>
          <a:xfrm>
            <a:off x="457200" y="1417639"/>
            <a:ext cx="8229600" cy="4525963"/>
          </a:xfrm>
          <a:prstGeom prst="rect">
            <a:avLst/>
          </a:prstGeom>
        </p:spPr>
        <p:txBody>
          <a:bodyPr>
            <a:normAutofit fontScale="92500" lnSpcReduction="10000"/>
          </a:bodyPr>
          <a:lstStyle/>
          <a:p>
            <a:pPr marL="305607" indent="-213924" defTabSz="765349">
              <a:lnSpc>
                <a:spcPct val="80000"/>
              </a:lnSpc>
              <a:spcBef>
                <a:spcPts val="200"/>
              </a:spcBef>
              <a:defRPr sz="1800"/>
            </a:pPr>
            <a:endParaRPr lang="en-US" dirty="0"/>
          </a:p>
          <a:p>
            <a:pPr marL="305607" indent="-213924" defTabSz="765349">
              <a:lnSpc>
                <a:spcPct val="80000"/>
              </a:lnSpc>
              <a:spcBef>
                <a:spcPts val="200"/>
              </a:spcBef>
              <a:defRPr sz="1800"/>
            </a:pPr>
            <a:endParaRPr lang="en-US" dirty="0"/>
          </a:p>
          <a:p>
            <a:pPr marL="305607" indent="-213924" defTabSz="765349">
              <a:lnSpc>
                <a:spcPct val="80000"/>
              </a:lnSpc>
              <a:spcBef>
                <a:spcPts val="200"/>
              </a:spcBef>
              <a:defRPr sz="1800"/>
            </a:pPr>
            <a:endParaRPr lang="en-US" dirty="0"/>
          </a:p>
          <a:p>
            <a:pPr marL="305607" indent="-213924" defTabSz="765349">
              <a:lnSpc>
                <a:spcPct val="80000"/>
              </a:lnSpc>
              <a:spcBef>
                <a:spcPts val="200"/>
              </a:spcBef>
              <a:defRPr sz="1800"/>
            </a:pPr>
            <a:r>
              <a:rPr dirty="0"/>
              <a:t>They are Safe &amp; Secure</a:t>
            </a:r>
            <a:endParaRPr sz="1700" dirty="0"/>
          </a:p>
          <a:p>
            <a:pPr marL="305607" indent="-213924" defTabSz="765349">
              <a:lnSpc>
                <a:spcPct val="80000"/>
              </a:lnSpc>
              <a:spcBef>
                <a:spcPts val="200"/>
              </a:spcBef>
              <a:defRPr sz="1700"/>
            </a:pPr>
            <a:endParaRPr sz="1700" dirty="0"/>
          </a:p>
          <a:p>
            <a:pPr marL="305607" indent="-213924" defTabSz="765349">
              <a:lnSpc>
                <a:spcPct val="80000"/>
              </a:lnSpc>
              <a:spcBef>
                <a:spcPts val="200"/>
              </a:spcBef>
              <a:defRPr sz="1800"/>
            </a:pPr>
            <a:r>
              <a:rPr dirty="0"/>
              <a:t>Like your TSP C, S, I &amp; L Funds, </a:t>
            </a:r>
            <a:r>
              <a:rPr lang="en-US" dirty="0"/>
              <a:t>Enhanced Fixed Indexed Annuities</a:t>
            </a:r>
            <a:r>
              <a:rPr dirty="0"/>
              <a:t> participate in the upside of the Stock Market.</a:t>
            </a:r>
          </a:p>
          <a:p>
            <a:pPr marL="305607" indent="-213924" defTabSz="765349">
              <a:lnSpc>
                <a:spcPct val="80000"/>
              </a:lnSpc>
              <a:spcBef>
                <a:spcPts val="200"/>
              </a:spcBef>
              <a:defRPr sz="1700"/>
            </a:pPr>
            <a:endParaRPr dirty="0"/>
          </a:p>
          <a:p>
            <a:pPr marL="0" indent="91682" algn="ctr" defTabSz="765349">
              <a:lnSpc>
                <a:spcPct val="80000"/>
              </a:lnSpc>
              <a:spcBef>
                <a:spcPts val="200"/>
              </a:spcBef>
              <a:buSzTx/>
              <a:buNone/>
              <a:defRPr sz="2600" i="1">
                <a:solidFill>
                  <a:srgbClr val="00B050"/>
                </a:solidFill>
              </a:defRPr>
            </a:pPr>
            <a:r>
              <a:rPr dirty="0">
                <a:solidFill>
                  <a:srgbClr val="0A08FF"/>
                </a:solidFill>
              </a:rPr>
              <a:t>Built-In Safety Valves</a:t>
            </a:r>
          </a:p>
          <a:p>
            <a:pPr marL="305607" indent="-213924" defTabSz="765349">
              <a:lnSpc>
                <a:spcPct val="80000"/>
              </a:lnSpc>
              <a:spcBef>
                <a:spcPts val="200"/>
              </a:spcBef>
              <a:defRPr sz="1700"/>
            </a:pPr>
            <a:endParaRPr dirty="0"/>
          </a:p>
          <a:p>
            <a:pPr marL="305607" indent="-213924" defTabSz="765349">
              <a:lnSpc>
                <a:spcPct val="80000"/>
              </a:lnSpc>
              <a:spcBef>
                <a:spcPts val="200"/>
              </a:spcBef>
              <a:defRPr sz="1800"/>
            </a:pPr>
            <a:r>
              <a:rPr dirty="0"/>
              <a:t>Unlike those TSP Funds, </a:t>
            </a:r>
            <a:r>
              <a:rPr lang="en-US" dirty="0"/>
              <a:t>Enhanced Fixed Indexed Annuities</a:t>
            </a:r>
            <a:r>
              <a:rPr dirty="0"/>
              <a:t> </a:t>
            </a:r>
            <a:r>
              <a:rPr lang="en-US" dirty="0"/>
              <a:t>can not lose </a:t>
            </a:r>
            <a:r>
              <a:rPr dirty="0"/>
              <a:t>money due to “Market Conditions”.</a:t>
            </a:r>
            <a:endParaRPr sz="1700" dirty="0"/>
          </a:p>
          <a:p>
            <a:pPr marL="305607" indent="-213924" defTabSz="765349">
              <a:lnSpc>
                <a:spcPct val="80000"/>
              </a:lnSpc>
              <a:spcBef>
                <a:spcPts val="200"/>
              </a:spcBef>
              <a:defRPr sz="1700"/>
            </a:pPr>
            <a:endParaRPr sz="1700" dirty="0"/>
          </a:p>
          <a:p>
            <a:pPr marL="305607" indent="-213924" defTabSz="765349">
              <a:lnSpc>
                <a:spcPct val="80000"/>
              </a:lnSpc>
              <a:spcBef>
                <a:spcPts val="200"/>
              </a:spcBef>
              <a:defRPr sz="1800"/>
            </a:pPr>
            <a:r>
              <a:rPr dirty="0"/>
              <a:t>Unlike those TSP Funds, </a:t>
            </a:r>
            <a:r>
              <a:rPr lang="en-US" dirty="0"/>
              <a:t>Enhanced Fixed Indexed Annuities </a:t>
            </a:r>
            <a:r>
              <a:rPr dirty="0"/>
              <a:t>can not have prior gains</a:t>
            </a:r>
            <a:r>
              <a:rPr lang="en-US" sz="1700" dirty="0"/>
              <a:t> </a:t>
            </a:r>
            <a:r>
              <a:rPr dirty="0"/>
              <a:t>“Clawed Back” due to “Market Conditions”.</a:t>
            </a:r>
            <a:endParaRPr sz="1700" dirty="0"/>
          </a:p>
          <a:p>
            <a:pPr marL="0" indent="91683" defTabSz="765349">
              <a:lnSpc>
                <a:spcPct val="80000"/>
              </a:lnSpc>
              <a:spcBef>
                <a:spcPts val="200"/>
              </a:spcBef>
              <a:buSzTx/>
              <a:buNone/>
              <a:defRPr sz="1700" b="1">
                <a:solidFill>
                  <a:srgbClr val="00B050"/>
                </a:solidFill>
              </a:defRPr>
            </a:pPr>
            <a:r>
              <a:rPr dirty="0"/>
              <a:t>   </a:t>
            </a:r>
            <a:endParaRPr lang="en-US" dirty="0"/>
          </a:p>
          <a:p>
            <a:pPr marL="0" indent="91683" defTabSz="765349">
              <a:lnSpc>
                <a:spcPct val="80000"/>
              </a:lnSpc>
              <a:spcBef>
                <a:spcPts val="200"/>
              </a:spcBef>
              <a:buSzTx/>
              <a:buNone/>
              <a:defRPr sz="1700" b="1">
                <a:solidFill>
                  <a:srgbClr val="00B050"/>
                </a:solidFill>
              </a:defRPr>
            </a:pPr>
            <a:r>
              <a:rPr lang="en-US" sz="1800" dirty="0">
                <a:solidFill>
                  <a:srgbClr val="0A08FF"/>
                </a:solidFill>
              </a:rPr>
              <a:t>If you are age 59 ½ and older, you can participate</a:t>
            </a:r>
            <a:br>
              <a:rPr lang="en-US" sz="1800" dirty="0">
                <a:solidFill>
                  <a:srgbClr val="0A08FF"/>
                </a:solidFill>
              </a:rPr>
            </a:br>
            <a:endParaRPr lang="en-US" sz="1800" dirty="0">
              <a:solidFill>
                <a:srgbClr val="0A08FF"/>
              </a:solidFill>
            </a:endParaRPr>
          </a:p>
          <a:p>
            <a:pPr marL="0" indent="91683" defTabSz="765349">
              <a:lnSpc>
                <a:spcPct val="80000"/>
              </a:lnSpc>
              <a:spcBef>
                <a:spcPts val="200"/>
              </a:spcBef>
              <a:buSzTx/>
              <a:buNone/>
              <a:defRPr sz="1700" b="1">
                <a:solidFill>
                  <a:srgbClr val="00B050"/>
                </a:solidFill>
              </a:defRPr>
            </a:pPr>
            <a:r>
              <a:rPr lang="en-US" sz="1800" dirty="0">
                <a:solidFill>
                  <a:srgbClr val="0A08FF"/>
                </a:solidFill>
              </a:rPr>
              <a:t>If you retire from federal service, you can participate</a:t>
            </a:r>
            <a:br>
              <a:rPr lang="en-US" sz="1800" dirty="0">
                <a:solidFill>
                  <a:srgbClr val="0A08FF"/>
                </a:solidFill>
              </a:rPr>
            </a:br>
            <a:endParaRPr lang="en-US" sz="1800" dirty="0">
              <a:solidFill>
                <a:srgbClr val="0A08FF"/>
              </a:solidFill>
            </a:endParaRPr>
          </a:p>
          <a:p>
            <a:pPr marL="0" indent="91683" defTabSz="765349">
              <a:lnSpc>
                <a:spcPct val="80000"/>
              </a:lnSpc>
              <a:spcBef>
                <a:spcPts val="200"/>
              </a:spcBef>
              <a:buSzTx/>
              <a:buNone/>
              <a:defRPr sz="1700" b="1">
                <a:solidFill>
                  <a:srgbClr val="00B050"/>
                </a:solidFill>
              </a:defRPr>
            </a:pPr>
            <a:r>
              <a:rPr lang="en-US" sz="1800" dirty="0">
                <a:solidFill>
                  <a:srgbClr val="0A08FF"/>
                </a:solidFill>
              </a:rPr>
              <a:t>If you have a prior 401K from another employer, you can participate</a:t>
            </a:r>
            <a:endParaRPr dirty="0">
              <a:solidFill>
                <a:srgbClr val="0A08FF"/>
              </a:solidFill>
            </a:endParaRPr>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7" name="Our Mission Is To Help You Build a “Bullet-Proof Federal Retirement">
            <a:extLst>
              <a:ext uri="{FF2B5EF4-FFF2-40B4-BE49-F238E27FC236}">
                <a16:creationId xmlns:a16="http://schemas.microsoft.com/office/drawing/2014/main" id="{F4A8B9E4-AFF1-AA48-A6C2-0855B3130414}"/>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extLst>
      <p:ext uri="{BB962C8B-B14F-4D97-AF65-F5344CB8AC3E}">
        <p14:creationId xmlns:p14="http://schemas.microsoft.com/office/powerpoint/2010/main" val="6393990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
        <p:nvSpPr>
          <p:cNvPr id="7" name="Our Mission Is To Help You Build a “Bullet-Proof Federal Retirement">
            <a:extLst>
              <a:ext uri="{FF2B5EF4-FFF2-40B4-BE49-F238E27FC236}">
                <a16:creationId xmlns:a16="http://schemas.microsoft.com/office/drawing/2014/main" id="{F4A8B9E4-AFF1-AA48-A6C2-0855B3130414}"/>
              </a:ext>
            </a:extLst>
          </p:cNvPr>
          <p:cNvSpPr txBox="1"/>
          <p:nvPr/>
        </p:nvSpPr>
        <p:spPr>
          <a:xfrm>
            <a:off x="4368783" y="6123307"/>
            <a:ext cx="446692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
        <p:nvSpPr>
          <p:cNvPr id="12" name="Title 1">
            <a:extLst>
              <a:ext uri="{FF2B5EF4-FFF2-40B4-BE49-F238E27FC236}">
                <a16:creationId xmlns:a16="http://schemas.microsoft.com/office/drawing/2014/main" id="{68154A5A-C4FE-9044-8F10-333D98FED90E}"/>
              </a:ext>
            </a:extLst>
          </p:cNvPr>
          <p:cNvSpPr txBox="1">
            <a:spLocks noGrp="1"/>
          </p:cNvSpPr>
          <p:nvPr>
            <p:ph type="title"/>
          </p:nvPr>
        </p:nvSpPr>
        <p:spPr>
          <a:xfrm>
            <a:off x="457200" y="652138"/>
            <a:ext cx="8229600" cy="443823"/>
          </a:xfrm>
          <a:prstGeom prst="rect">
            <a:avLst/>
          </a:prstGeom>
        </p:spPr>
        <p:txBody>
          <a:bodyPr>
            <a:noAutofit/>
          </a:bodyPr>
          <a:lstStyle>
            <a:lvl1pPr>
              <a:defRPr sz="3600"/>
            </a:lvl1pPr>
          </a:lstStyle>
          <a:p>
            <a:pPr algn="ctr"/>
            <a:br>
              <a:rPr lang="en-US" sz="3200" dirty="0"/>
            </a:br>
            <a:r>
              <a:rPr lang="en-US" sz="3200" dirty="0"/>
              <a:t>Sample Managed Indexed Components</a:t>
            </a:r>
            <a:br>
              <a:rPr lang="en-US" sz="3200" dirty="0"/>
            </a:br>
            <a:br>
              <a:rPr lang="en-US" sz="3200" dirty="0"/>
            </a:br>
            <a:endParaRPr sz="3200" dirty="0"/>
          </a:p>
        </p:txBody>
      </p:sp>
      <p:pic>
        <p:nvPicPr>
          <p:cNvPr id="13" name="Picture 12">
            <a:extLst>
              <a:ext uri="{FF2B5EF4-FFF2-40B4-BE49-F238E27FC236}">
                <a16:creationId xmlns:a16="http://schemas.microsoft.com/office/drawing/2014/main" id="{23CB5179-488F-6148-8A5A-ACFD54B9D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934" y="1006375"/>
            <a:ext cx="6338131" cy="4989592"/>
          </a:xfrm>
          <a:prstGeom prst="rect">
            <a:avLst/>
          </a:prstGeom>
        </p:spPr>
      </p:pic>
    </p:spTree>
    <p:extLst>
      <p:ext uri="{BB962C8B-B14F-4D97-AF65-F5344CB8AC3E}">
        <p14:creationId xmlns:p14="http://schemas.microsoft.com/office/powerpoint/2010/main" val="7122071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Unlike the TSP C, S, I and L Funds, that are attached to the performance of stock market indexes, the performance of an “Enhanced Fixed Index Annuity” can earn money in a down Stock Market, because they are attached to “Managed Indexes”, that have strong upside potential, with zero market risk, and no Prior Gain Claw-Backs.…"/>
          <p:cNvSpPr txBox="1">
            <a:spLocks noGrp="1"/>
          </p:cNvSpPr>
          <p:nvPr>
            <p:ph type="body" idx="4294967295"/>
          </p:nvPr>
        </p:nvSpPr>
        <p:spPr>
          <a:xfrm>
            <a:off x="457200" y="1481137"/>
            <a:ext cx="8229600" cy="4525963"/>
          </a:xfrm>
          <a:prstGeom prst="rect">
            <a:avLst/>
          </a:prstGeom>
        </p:spPr>
        <p:txBody>
          <a:bodyPr>
            <a:normAutofit lnSpcReduction="10000"/>
          </a:bodyPr>
          <a:lstStyle/>
          <a:p>
            <a:pPr marL="0" indent="0" algn="just" defTabSz="639527">
              <a:spcBef>
                <a:spcPts val="0"/>
              </a:spcBef>
              <a:buSzTx/>
              <a:buNone/>
              <a:defRPr sz="1200"/>
            </a:pPr>
            <a:r>
              <a:rPr sz="1400" dirty="0"/>
              <a:t>Unlike the TSP C, S, I and L Funds, that are </a:t>
            </a:r>
            <a:r>
              <a:rPr lang="en-US" sz="1400" dirty="0"/>
              <a:t>unmanaged and </a:t>
            </a:r>
            <a:r>
              <a:rPr sz="1400" dirty="0"/>
              <a:t>attached to the performance of stock market index</a:t>
            </a:r>
            <a:r>
              <a:rPr lang="en-US" sz="1400" dirty="0"/>
              <a:t> ETFs (Exchange Traded Funds)</a:t>
            </a:r>
            <a:r>
              <a:rPr sz="1400" dirty="0"/>
              <a:t>, the performance of “Enhanced Fixed Index Annuities”, as we call them, are attached to “Managed Indexes”, that have strong upside potential, with </a:t>
            </a:r>
            <a:r>
              <a:rPr sz="1400" b="1" dirty="0"/>
              <a:t>zero market risk</a:t>
            </a:r>
            <a:r>
              <a:rPr sz="1400" dirty="0"/>
              <a:t>, and </a:t>
            </a:r>
            <a:r>
              <a:rPr sz="1400" b="1" dirty="0"/>
              <a:t>no Prior Gain Claw-Backs due to market conditions. </a:t>
            </a:r>
            <a:r>
              <a:rPr lang="en-US" sz="1400" b="1" dirty="0"/>
              <a:t>They can even potentially earn money in a down market year!</a:t>
            </a:r>
            <a:endParaRPr sz="1400" b="1" dirty="0"/>
          </a:p>
          <a:p>
            <a:pPr marL="0" indent="0" algn="ctr" defTabSz="639527">
              <a:spcBef>
                <a:spcPts val="0"/>
              </a:spcBef>
              <a:buSzTx/>
              <a:buNone/>
              <a:defRPr sz="1300" b="1">
                <a:solidFill>
                  <a:schemeClr val="accent1"/>
                </a:solidFill>
              </a:defRPr>
            </a:pPr>
            <a:endParaRPr b="1" dirty="0"/>
          </a:p>
          <a:p>
            <a:pPr marL="0" indent="0" defTabSz="639527">
              <a:spcBef>
                <a:spcPts val="0"/>
              </a:spcBef>
              <a:buSzTx/>
              <a:buNone/>
              <a:defRPr sz="1300" b="1">
                <a:solidFill>
                  <a:schemeClr val="accent1"/>
                </a:solidFill>
              </a:defRPr>
            </a:pPr>
            <a:r>
              <a:rPr dirty="0"/>
              <a:t>                 </a:t>
            </a:r>
            <a:r>
              <a:rPr sz="1600" dirty="0"/>
              <a:t>16 of 48 Managed Indexes Inside Annuities</a:t>
            </a:r>
          </a:p>
          <a:p>
            <a:pPr marL="0" indent="0" defTabSz="639527">
              <a:spcBef>
                <a:spcPts val="0"/>
              </a:spcBef>
              <a:buSzTx/>
              <a:buNone/>
              <a:defRPr sz="1000" b="1"/>
            </a:pPr>
            <a:r>
              <a:rPr dirty="0"/>
              <a:t>                                     </a:t>
            </a:r>
          </a:p>
          <a:p>
            <a:pPr marL="0" indent="0" defTabSz="639527">
              <a:spcBef>
                <a:spcPts val="0"/>
              </a:spcBef>
              <a:buSzTx/>
              <a:buNone/>
              <a:defRPr sz="1000" b="1"/>
            </a:pPr>
            <a:r>
              <a:rPr dirty="0"/>
              <a:t>                           </a:t>
            </a:r>
            <a:r>
              <a:rPr sz="1400" dirty="0"/>
              <a:t>       </a:t>
            </a:r>
            <a:r>
              <a:rPr lang="en-US" sz="1400" dirty="0"/>
              <a:t>   </a:t>
            </a:r>
            <a:r>
              <a:rPr sz="1400" dirty="0"/>
              <a:t>Barclays Trailblazer Sector 5</a:t>
            </a:r>
          </a:p>
          <a:p>
            <a:pPr marL="0" indent="0" defTabSz="639527">
              <a:spcBef>
                <a:spcPts val="0"/>
              </a:spcBef>
              <a:buSzTx/>
              <a:buNone/>
              <a:defRPr sz="1300" b="1"/>
            </a:pPr>
            <a:r>
              <a:rPr sz="1400" dirty="0"/>
              <a:t>                             Fidelity Multi Factor Yield</a:t>
            </a:r>
            <a:endParaRPr lang="en-US" sz="1400" dirty="0"/>
          </a:p>
          <a:p>
            <a:pPr marL="0" indent="0" defTabSz="639527">
              <a:spcBef>
                <a:spcPts val="0"/>
              </a:spcBef>
              <a:buSzTx/>
              <a:buNone/>
              <a:defRPr sz="1300" b="1"/>
            </a:pPr>
            <a:r>
              <a:rPr lang="en-US" sz="1400" dirty="0"/>
              <a:t>                             JP Morgan </a:t>
            </a:r>
            <a:r>
              <a:rPr lang="en-US" sz="1400" dirty="0" err="1"/>
              <a:t>Mozaic</a:t>
            </a:r>
            <a:r>
              <a:rPr lang="en-US" sz="1400" dirty="0"/>
              <a:t> II</a:t>
            </a:r>
          </a:p>
          <a:p>
            <a:pPr marL="0" indent="0" defTabSz="639527">
              <a:spcBef>
                <a:spcPts val="0"/>
              </a:spcBef>
              <a:buSzTx/>
              <a:buNone/>
              <a:defRPr sz="1300" b="1"/>
            </a:pPr>
            <a:r>
              <a:rPr lang="en-US" sz="1400" dirty="0"/>
              <a:t>                             BlackRock Volatility Control</a:t>
            </a:r>
          </a:p>
          <a:p>
            <a:pPr marL="0" indent="0" defTabSz="639527">
              <a:spcBef>
                <a:spcPts val="0"/>
              </a:spcBef>
              <a:buSzTx/>
              <a:buNone/>
              <a:defRPr sz="1300" b="1"/>
            </a:pPr>
            <a:r>
              <a:rPr sz="1400" dirty="0"/>
              <a:t>                             </a:t>
            </a:r>
          </a:p>
          <a:p>
            <a:pPr marL="0" indent="0" defTabSz="639527">
              <a:spcBef>
                <a:spcPts val="0"/>
              </a:spcBef>
              <a:buSzTx/>
              <a:buNone/>
              <a:defRPr sz="1000" b="1"/>
            </a:pPr>
            <a:endParaRPr sz="1400" dirty="0"/>
          </a:p>
          <a:p>
            <a:pPr marL="0" indent="0" defTabSz="639527">
              <a:spcBef>
                <a:spcPts val="0"/>
              </a:spcBef>
              <a:buSzTx/>
              <a:buNone/>
              <a:defRPr sz="1000" b="1"/>
            </a:pPr>
            <a:r>
              <a:rPr sz="1400" dirty="0"/>
              <a:t> </a:t>
            </a:r>
          </a:p>
          <a:p>
            <a:pPr marL="0" indent="0" defTabSz="639527">
              <a:spcBef>
                <a:spcPts val="0"/>
              </a:spcBef>
              <a:buClr>
                <a:srgbClr val="000000"/>
              </a:buClr>
              <a:buFont typeface="Euphemia UCAS"/>
              <a:buChar char="}"/>
              <a:defRPr sz="1100" b="1"/>
            </a:pPr>
            <a:r>
              <a:rPr sz="1400" dirty="0"/>
              <a:t>  Janus SG MC                                   </a:t>
            </a:r>
            <a:r>
              <a:rPr lang="en-US" sz="1400" dirty="0"/>
              <a:t> </a:t>
            </a:r>
            <a:r>
              <a:rPr sz="1400" dirty="0"/>
              <a:t>BPN Mad5</a:t>
            </a:r>
          </a:p>
          <a:p>
            <a:pPr marL="0" indent="0" defTabSz="639527">
              <a:spcBef>
                <a:spcPts val="0"/>
              </a:spcBef>
              <a:buClr>
                <a:srgbClr val="000000"/>
              </a:buClr>
              <a:buFont typeface="Euphemia UCAS"/>
              <a:buChar char="}"/>
              <a:defRPr sz="1100" b="1"/>
            </a:pPr>
            <a:r>
              <a:rPr sz="1400" dirty="0"/>
              <a:t>  Shiller Barclays                               </a:t>
            </a:r>
            <a:r>
              <a:rPr lang="en-US" sz="1400" dirty="0"/>
              <a:t> </a:t>
            </a:r>
            <a:r>
              <a:rPr sz="1400" dirty="0" err="1"/>
              <a:t>Pimco</a:t>
            </a:r>
            <a:r>
              <a:rPr sz="1400" dirty="0"/>
              <a:t> Balanced</a:t>
            </a:r>
          </a:p>
          <a:p>
            <a:pPr marL="0" indent="0" defTabSz="639527">
              <a:spcBef>
                <a:spcPts val="0"/>
              </a:spcBef>
              <a:buClr>
                <a:srgbClr val="000000"/>
              </a:buClr>
              <a:buFont typeface="Euphemia UCAS"/>
              <a:buChar char="}"/>
              <a:defRPr sz="1100" b="1"/>
            </a:pPr>
            <a:r>
              <a:rPr sz="1400" dirty="0"/>
              <a:t>  S&amp;P 500 Low-Vol Index                   NYSE Zebra</a:t>
            </a:r>
          </a:p>
          <a:p>
            <a:pPr marL="0" indent="0" defTabSz="639527">
              <a:spcBef>
                <a:spcPts val="0"/>
              </a:spcBef>
              <a:buClr>
                <a:srgbClr val="000000"/>
              </a:buClr>
              <a:buFont typeface="Euphemia UCAS"/>
              <a:buChar char="}"/>
              <a:defRPr sz="1100" b="1"/>
            </a:pPr>
            <a:r>
              <a:rPr sz="1400" dirty="0"/>
              <a:t>  </a:t>
            </a:r>
            <a:r>
              <a:rPr lang="en-US" sz="1400" dirty="0"/>
              <a:t>Credit Suisse Momentum                 BPN Paribus</a:t>
            </a:r>
          </a:p>
          <a:p>
            <a:pPr marL="0" indent="0" defTabSz="639527">
              <a:spcBef>
                <a:spcPts val="0"/>
              </a:spcBef>
              <a:buClr>
                <a:srgbClr val="000000"/>
              </a:buClr>
              <a:buFont typeface="Euphemia UCAS"/>
              <a:buChar char="}"/>
              <a:defRPr sz="1100" b="1"/>
            </a:pPr>
            <a:r>
              <a:rPr sz="1400" dirty="0"/>
              <a:t>  Merrill Lynch RPM                            Morning Star Div5</a:t>
            </a:r>
          </a:p>
          <a:p>
            <a:pPr marL="0" indent="0" defTabSz="639527">
              <a:spcBef>
                <a:spcPts val="0"/>
              </a:spcBef>
              <a:buClr>
                <a:srgbClr val="000000"/>
              </a:buClr>
              <a:buFont typeface="Euphemia UCAS"/>
              <a:buChar char="}"/>
              <a:defRPr sz="1100" b="1"/>
            </a:pPr>
            <a:r>
              <a:rPr sz="1400" dirty="0"/>
              <a:t>  JP Morgan Strategic Balance             S&amp;P 500 Aristocrats</a:t>
            </a:r>
          </a:p>
          <a:p>
            <a:pPr marL="0" indent="0" defTabSz="639527">
              <a:spcBef>
                <a:spcPts val="0"/>
              </a:spcBef>
              <a:buSzTx/>
              <a:buNone/>
              <a:defRPr sz="1200"/>
            </a:pPr>
            <a:r>
              <a:rPr sz="1400" dirty="0"/>
              <a:t>                                                     </a:t>
            </a:r>
          </a:p>
        </p:txBody>
      </p:sp>
      <p:pic>
        <p:nvPicPr>
          <p:cNvPr id="19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9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
        <p:nvSpPr>
          <p:cNvPr id="7" name="Our Mission Is To Help You Build a “Bullet-Proof Federal Retirement">
            <a:extLst>
              <a:ext uri="{FF2B5EF4-FFF2-40B4-BE49-F238E27FC236}">
                <a16:creationId xmlns:a16="http://schemas.microsoft.com/office/drawing/2014/main" id="{FF91B45F-AFBD-244A-B96F-EA58FC0D4C7C}"/>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457200" y="1481137"/>
            <a:ext cx="8229600" cy="4525963"/>
          </a:xfrm>
          <a:prstGeom prst="rect">
            <a:avLst/>
          </a:prstGeom>
        </p:spPr>
        <p:txBody>
          <a:bodyPr>
            <a:normAutofit/>
          </a:bodyPr>
          <a:lstStyle/>
          <a:p>
            <a:pPr marL="0" indent="103674" defTabSz="878186">
              <a:spcBef>
                <a:spcPts val="200"/>
              </a:spcBef>
              <a:buSzTx/>
              <a:buNone/>
              <a:defRPr sz="1800"/>
            </a:pPr>
            <a:r>
              <a:rPr dirty="0"/>
              <a:t>Our “Approved Webinar Hosts” are well vetted by us, and experts in helping federal employees better plan for their retirement</a:t>
            </a:r>
            <a:r>
              <a:rPr lang="en-US" dirty="0"/>
              <a:t>.</a:t>
            </a:r>
            <a:r>
              <a:rPr dirty="0"/>
              <a:t> </a:t>
            </a:r>
            <a:r>
              <a:rPr lang="en-US" dirty="0"/>
              <a:t>B</a:t>
            </a:r>
            <a:r>
              <a:rPr dirty="0"/>
              <a:t>y agreement with us, </a:t>
            </a:r>
            <a:r>
              <a:rPr lang="en-US" dirty="0"/>
              <a:t>our “Approved Webinar Hosts” </a:t>
            </a:r>
            <a:r>
              <a:rPr dirty="0"/>
              <a:t>do not charge federal employees for any of their retirement consultation services or </a:t>
            </a:r>
            <a:r>
              <a:rPr lang="en-US" dirty="0"/>
              <a:t>r</a:t>
            </a:r>
            <a:r>
              <a:rPr dirty="0"/>
              <a:t>eports, no matter how extensive their reports or retirement planning advice might be. </a:t>
            </a:r>
          </a:p>
          <a:p>
            <a:pPr marL="0" indent="103674" defTabSz="878186">
              <a:spcBef>
                <a:spcPts val="200"/>
              </a:spcBef>
              <a:buSzTx/>
              <a:buNone/>
              <a:defRPr sz="1800"/>
            </a:pPr>
            <a:endParaRPr dirty="0"/>
          </a:p>
          <a:p>
            <a:pPr marL="0" indent="103674" defTabSz="878186">
              <a:spcBef>
                <a:spcPts val="200"/>
              </a:spcBef>
              <a:buSzTx/>
              <a:buNone/>
              <a:defRPr sz="1800"/>
            </a:pPr>
            <a:r>
              <a:rPr lang="en-US" dirty="0"/>
              <a:t>Next week, w</a:t>
            </a:r>
            <a:r>
              <a:rPr dirty="0"/>
              <a:t>hen your Approved Webinar Host contacts you to answer any</a:t>
            </a:r>
            <a:r>
              <a:rPr lang="en-US" dirty="0"/>
              <a:t> </a:t>
            </a:r>
            <a:r>
              <a:rPr dirty="0"/>
              <a:t>questions you might have about </a:t>
            </a:r>
            <a:r>
              <a:rPr lang="en-US" dirty="0"/>
              <a:t>the content contained in this webinar, </a:t>
            </a:r>
            <a:r>
              <a:rPr dirty="0"/>
              <a:t>we suggest your reach back out to them</a:t>
            </a:r>
            <a:r>
              <a:rPr lang="en-US" dirty="0"/>
              <a:t>, and take advantage of their federal retirement planning expertise.</a:t>
            </a:r>
            <a:endParaRPr dirty="0"/>
          </a:p>
          <a:p>
            <a:pPr marL="0" indent="103674" defTabSz="878186">
              <a:spcBef>
                <a:spcPts val="200"/>
              </a:spcBef>
              <a:buSzTx/>
              <a:buNone/>
              <a:defRPr sz="1800"/>
            </a:pPr>
            <a:endParaRPr dirty="0"/>
          </a:p>
          <a:p>
            <a:pPr marL="0" indent="103674" defTabSz="878186">
              <a:spcBef>
                <a:spcPts val="200"/>
              </a:spcBef>
              <a:buSzTx/>
              <a:buNone/>
              <a:defRPr sz="1800"/>
            </a:pPr>
            <a:r>
              <a:rPr b="1" i="1" dirty="0"/>
              <a:t>Nothing </a:t>
            </a:r>
            <a:r>
              <a:rPr lang="en-US" b="1" i="1" dirty="0"/>
              <a:t>is ever</a:t>
            </a:r>
            <a:r>
              <a:rPr b="1" i="1" dirty="0"/>
              <a:t> done in person</a:t>
            </a:r>
            <a:r>
              <a:rPr lang="en-US" b="1" i="1" dirty="0"/>
              <a:t>;</a:t>
            </a:r>
            <a:r>
              <a:rPr b="1" dirty="0"/>
              <a:t> </a:t>
            </a:r>
            <a:r>
              <a:rPr lang="en-US" dirty="0"/>
              <a:t>it is</a:t>
            </a:r>
            <a:r>
              <a:rPr dirty="0"/>
              <a:t> </a:t>
            </a:r>
            <a:r>
              <a:rPr lang="en-US" dirty="0"/>
              <a:t>accomplished</a:t>
            </a:r>
            <a:r>
              <a:rPr dirty="0"/>
              <a:t> on the phone </a:t>
            </a:r>
            <a:r>
              <a:rPr lang="en-US" dirty="0"/>
              <a:t>utilizing</a:t>
            </a:r>
            <a:r>
              <a:rPr dirty="0"/>
              <a:t> </a:t>
            </a:r>
            <a:r>
              <a:rPr lang="en-US" dirty="0"/>
              <a:t>the</a:t>
            </a:r>
            <a:r>
              <a:rPr dirty="0"/>
              <a:t> internet portals</a:t>
            </a:r>
            <a:r>
              <a:rPr lang="en-US" dirty="0"/>
              <a:t> we built exclusively for Federal Employees</a:t>
            </a:r>
            <a:r>
              <a:rPr dirty="0"/>
              <a:t>.</a:t>
            </a:r>
            <a:endParaRPr lang="en-US" dirty="0"/>
          </a:p>
          <a:p>
            <a:pPr marL="0" indent="103674" defTabSz="878186">
              <a:spcBef>
                <a:spcPts val="200"/>
              </a:spcBef>
              <a:buSzTx/>
              <a:buNone/>
              <a:defRPr sz="1800"/>
            </a:pPr>
            <a:endParaRPr lang="en-US" dirty="0"/>
          </a:p>
          <a:p>
            <a:pPr marL="0" indent="103674" defTabSz="878186">
              <a:spcBef>
                <a:spcPts val="200"/>
              </a:spcBef>
              <a:buSzTx/>
              <a:buNone/>
              <a:defRPr sz="1800"/>
            </a:pPr>
            <a:endParaRPr dirty="0"/>
          </a:p>
        </p:txBody>
      </p:sp>
      <p:pic>
        <p:nvPicPr>
          <p:cNvPr id="10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0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7" name="Our Mission Is To Help You Build a “Bullet-Proof Federal Retirement">
            <a:extLst>
              <a:ext uri="{FF2B5EF4-FFF2-40B4-BE49-F238E27FC236}">
                <a16:creationId xmlns:a16="http://schemas.microsoft.com/office/drawing/2014/main" id="{A684808E-03DF-C844-8DB8-E34190CF570B}"/>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We created a proprietary online calculator that will illustrate your Pension, Social Security and TSP/”Other” income at any age &amp; time period you select. It also allows you to project and compare the future performance of your TSP with other approved, tax qualified alternatives you might not even be aware of, alternatives that over time could add over $100,000 to your retirement funds.…"/>
          <p:cNvSpPr txBox="1">
            <a:spLocks noGrp="1"/>
          </p:cNvSpPr>
          <p:nvPr>
            <p:ph type="body" idx="4294967295"/>
          </p:nvPr>
        </p:nvSpPr>
        <p:spPr>
          <a:xfrm>
            <a:off x="457200" y="1481137"/>
            <a:ext cx="8229600" cy="4525963"/>
          </a:xfrm>
          <a:prstGeom prst="rect">
            <a:avLst/>
          </a:prstGeom>
        </p:spPr>
        <p:txBody>
          <a:bodyPr>
            <a:noAutofit/>
          </a:bodyPr>
          <a:lstStyle/>
          <a:p>
            <a:pPr marL="0" indent="89598" defTabSz="758951">
              <a:spcBef>
                <a:spcPts val="300"/>
              </a:spcBef>
              <a:buSzTx/>
              <a:buNone/>
              <a:defRPr sz="1400"/>
            </a:pPr>
            <a:r>
              <a:rPr lang="en-US" sz="1600" dirty="0">
                <a:latin typeface="Times New Roman" panose="02020603050405020304" pitchFamily="18" charset="0"/>
                <a:ea typeface="Cambria" panose="02040503050406030204" pitchFamily="18" charset="0"/>
                <a:cs typeface="Times New Roman" panose="02020603050405020304" pitchFamily="18" charset="0"/>
              </a:rPr>
              <a:t>Federal employees should be able to retire and more importantly stay retired, if on the day after they retire, their income is at least 80% of what it was before they retired. This assumes that: </a:t>
            </a:r>
          </a:p>
          <a:p>
            <a:pPr marL="0" indent="89598" defTabSz="758951">
              <a:spcBef>
                <a:spcPts val="300"/>
              </a:spcBef>
              <a:buSzTx/>
              <a:buNone/>
              <a:defRPr sz="1400"/>
            </a:pPr>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p>
            <a:pPr marL="0" indent="0" defTabSz="758951">
              <a:spcBef>
                <a:spcPts val="300"/>
              </a:spcBef>
              <a:buSzTx/>
              <a:buNone/>
              <a:defRPr sz="1400"/>
            </a:pPr>
            <a:r>
              <a:rPr lang="en-US" sz="1600" dirty="0">
                <a:latin typeface="Times New Roman" panose="02020603050405020304" pitchFamily="18" charset="0"/>
                <a:ea typeface="Cambria" panose="02040503050406030204" pitchFamily="18" charset="0"/>
                <a:cs typeface="Times New Roman" panose="02020603050405020304" pitchFamily="18" charset="0"/>
              </a:rPr>
              <a:t> a) You suffer no losses in your retirement funds due to market downturns, have no unexpected emergencies financially impacting yourself or loved ones, which could significantly deplete your retirement funds and conversely your retirement income.</a:t>
            </a:r>
          </a:p>
          <a:p>
            <a:pPr marL="0" indent="0" defTabSz="758951">
              <a:spcBef>
                <a:spcPts val="300"/>
              </a:spcBef>
              <a:buSzTx/>
              <a:buNone/>
              <a:defRPr sz="1400"/>
            </a:pPr>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p>
            <a:pPr marL="0" indent="0" defTabSz="758951">
              <a:spcBef>
                <a:spcPts val="300"/>
              </a:spcBef>
              <a:buSzTx/>
              <a:buNone/>
              <a:defRPr sz="1400"/>
            </a:pPr>
            <a:r>
              <a:rPr lang="en-US" sz="1600" dirty="0">
                <a:latin typeface="Times New Roman" panose="02020603050405020304" pitchFamily="18" charset="0"/>
                <a:ea typeface="Cambria" panose="02040503050406030204" pitchFamily="18" charset="0"/>
                <a:cs typeface="Times New Roman" panose="02020603050405020304" pitchFamily="18" charset="0"/>
              </a:rPr>
              <a:t>b) Your Social Security income remains intact. Most economists agree that by the year 2029 Social Security payments will be significantly reduced. In fact, the Social Security Board of Trustees made public that by 2034 the Social Security Fund will “Run Dry”.  </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p>
            <a:pPr marL="0" indent="89598" defTabSz="758951">
              <a:spcBef>
                <a:spcPts val="300"/>
              </a:spcBef>
              <a:buSzTx/>
              <a:buNone/>
              <a:defRPr sz="1400"/>
            </a:pPr>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p>
            <a:pPr marL="0" indent="89598" defTabSz="758951">
              <a:spcBef>
                <a:spcPts val="300"/>
              </a:spcBef>
              <a:buSzTx/>
              <a:buNone/>
              <a:defRPr sz="1400"/>
            </a:pPr>
            <a:r>
              <a:rPr lang="en-US" sz="1600" dirty="0">
                <a:latin typeface="Times New Roman" panose="02020603050405020304" pitchFamily="18" charset="0"/>
                <a:ea typeface="Cambria" panose="02040503050406030204" pitchFamily="18" charset="0"/>
                <a:cs typeface="Times New Roman" panose="02020603050405020304" pitchFamily="18" charset="0"/>
              </a:rPr>
              <a:t>We created a proprietary online calculator that will illustrate your Pension, Social Security, FERS Supplement and TSP/”Other” income at any age &amp; time period you select. It also allows you to compare the future performance of your TSP with other approved, tax qualified alternatives. </a:t>
            </a:r>
          </a:p>
          <a:p>
            <a:pPr marL="0" indent="89598" defTabSz="758951">
              <a:spcBef>
                <a:spcPts val="300"/>
              </a:spcBef>
              <a:buSzTx/>
              <a:buNone/>
              <a:defRPr sz="1400"/>
            </a:pPr>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p>
            <a:pPr marL="0" indent="89598" defTabSz="758951">
              <a:spcBef>
                <a:spcPts val="300"/>
              </a:spcBef>
              <a:buSzTx/>
              <a:buNone/>
              <a:defRPr sz="1400"/>
            </a:pPr>
            <a:endParaRPr sz="1800" dirty="0">
              <a:latin typeface="Times New Roman" panose="02020603050405020304" pitchFamily="18" charset="0"/>
              <a:cs typeface="Times New Roman" panose="02020603050405020304" pitchFamily="18" charset="0"/>
            </a:endParaRPr>
          </a:p>
          <a:p>
            <a:pPr marL="0" indent="89598" defTabSz="758951">
              <a:spcBef>
                <a:spcPts val="300"/>
              </a:spcBef>
              <a:buSzTx/>
              <a:buNone/>
              <a:defRPr sz="1600"/>
            </a:pPr>
            <a:endParaRPr sz="1800" dirty="0">
              <a:latin typeface="Times New Roman" panose="02020603050405020304" pitchFamily="18" charset="0"/>
              <a:cs typeface="Times New Roman" panose="02020603050405020304" pitchFamily="18" charset="0"/>
            </a:endParaRPr>
          </a:p>
          <a:p>
            <a:pPr marL="0" indent="89598" defTabSz="758951">
              <a:spcBef>
                <a:spcPts val="300"/>
              </a:spcBef>
              <a:buSzTx/>
              <a:buNone/>
              <a:defRPr sz="1600"/>
            </a:pPr>
            <a:r>
              <a:rPr sz="1800" dirty="0">
                <a:latin typeface="Times New Roman" panose="02020603050405020304" pitchFamily="18" charset="0"/>
                <a:cs typeface="Times New Roman" panose="02020603050405020304" pitchFamily="18" charset="0"/>
              </a:rPr>
              <a:t> </a:t>
            </a:r>
          </a:p>
        </p:txBody>
      </p:sp>
      <p:sp>
        <p:nvSpPr>
          <p:cNvPr id="91"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2" name="TextBox 1">
            <a:extLst>
              <a:ext uri="{FF2B5EF4-FFF2-40B4-BE49-F238E27FC236}">
                <a16:creationId xmlns:a16="http://schemas.microsoft.com/office/drawing/2014/main" id="{99229269-EFFA-D241-B4FB-05FB0365884B}"/>
              </a:ext>
            </a:extLst>
          </p:cNvPr>
          <p:cNvSpPr txBox="1"/>
          <p:nvPr/>
        </p:nvSpPr>
        <p:spPr>
          <a:xfrm>
            <a:off x="1104230" y="228600"/>
            <a:ext cx="6935548"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200" dirty="0"/>
              <a:t>The Federal Retirement 80% Rule (FR 80)</a:t>
            </a:r>
          </a:p>
          <a:p>
            <a:pPr marL="0" marR="0" indent="0" algn="ctr" defTabSz="914400" rtl="0" fontAlgn="auto" latinLnBrk="0" hangingPunct="0">
              <a:lnSpc>
                <a:spcPct val="100000"/>
              </a:lnSpc>
              <a:spcBef>
                <a:spcPts val="0"/>
              </a:spcBef>
              <a:spcAft>
                <a:spcPts val="0"/>
              </a:spcAft>
              <a:buClrTx/>
              <a:buSzTx/>
              <a:buFontTx/>
              <a:buNone/>
              <a:tabLst/>
            </a:pPr>
            <a:r>
              <a:rPr lang="en-US" sz="1600" dirty="0"/>
              <a:t>According to the Employee Benefit Research Institute (EBRI)</a:t>
            </a:r>
          </a:p>
          <a:p>
            <a:pPr marL="0" marR="0" indent="0" algn="ctr" defTabSz="914400" rtl="0" fontAlgn="auto" latinLnBrk="0" hangingPunct="0">
              <a:lnSpc>
                <a:spcPct val="100000"/>
              </a:lnSpc>
              <a:spcBef>
                <a:spcPts val="0"/>
              </a:spcBef>
              <a:spcAft>
                <a:spcPts val="0"/>
              </a:spcAft>
              <a:buClrTx/>
              <a:buSzTx/>
              <a:buFontTx/>
              <a:buNone/>
              <a:tabLst/>
            </a:pPr>
            <a:r>
              <a:rPr lang="en-US" sz="1600" dirty="0"/>
              <a:t>40% of Americans will run out of money during their retirement</a:t>
            </a:r>
          </a:p>
        </p:txBody>
      </p:sp>
      <p:sp>
        <p:nvSpPr>
          <p:cNvPr id="7" name="Our Mission Is To Help You Build a “Bullet-Proof Federal Retirement">
            <a:extLst>
              <a:ext uri="{FF2B5EF4-FFF2-40B4-BE49-F238E27FC236}">
                <a16:creationId xmlns:a16="http://schemas.microsoft.com/office/drawing/2014/main" id="{BE8F49DB-801E-D048-92F2-93F79A68213A}"/>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xfrm>
            <a:off x="457199" y="173837"/>
            <a:ext cx="8229600" cy="1143004"/>
          </a:xfrm>
          <a:prstGeom prst="rect">
            <a:avLst/>
          </a:prstGeom>
        </p:spPr>
        <p:txBody>
          <a:bodyPr>
            <a:normAutofit/>
          </a:bodyPr>
          <a:lstStyle/>
          <a:p>
            <a:pPr algn="ctr">
              <a:defRPr sz="1800"/>
            </a:pPr>
            <a:r>
              <a:rPr sz="2000" dirty="0"/>
              <a:t>Ask Carolyn For</a:t>
            </a:r>
            <a:r>
              <a:rPr lang="en-US" sz="2000" dirty="0"/>
              <a:t> These Free Resources</a:t>
            </a:r>
            <a:br>
              <a:rPr sz="2000" dirty="0"/>
            </a:br>
            <a:r>
              <a:rPr lang="en-US" sz="2000" dirty="0"/>
              <a:t>Carolyn@federalwebinars.com</a:t>
            </a:r>
            <a:br>
              <a:rPr lang="en-US" sz="2000" u="none" dirty="0">
                <a:solidFill>
                  <a:srgbClr val="464646"/>
                </a:solidFill>
                <a:uFillTx/>
              </a:rPr>
            </a:br>
            <a:endParaRPr sz="2000" dirty="0"/>
          </a:p>
        </p:txBody>
      </p:sp>
      <p:sp>
        <p:nvSpPr>
          <p:cNvPr id="172" name="What is your “Retirement Destiny”…"/>
          <p:cNvSpPr txBox="1"/>
          <p:nvPr/>
        </p:nvSpPr>
        <p:spPr>
          <a:xfrm>
            <a:off x="543787" y="3972169"/>
            <a:ext cx="8046364"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defRPr sz="1600">
                <a:latin typeface="+mj-lt"/>
                <a:ea typeface="+mj-ea"/>
                <a:cs typeface="+mj-cs"/>
                <a:sym typeface="Helvetica"/>
              </a:defRPr>
            </a:pPr>
            <a:r>
              <a:rPr lang="en-US" b="1" dirty="0"/>
              <a:t>Two “Must See” 6 Minute Videos</a:t>
            </a:r>
            <a:endParaRPr b="1" dirty="0"/>
          </a:p>
        </p:txBody>
      </p:sp>
      <p:sp>
        <p:nvSpPr>
          <p:cNvPr id="173"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pic>
        <p:nvPicPr>
          <p:cNvPr id="2" name="carolyn2.png" descr="carolyn2.png">
            <a:extLst>
              <a:ext uri="{FF2B5EF4-FFF2-40B4-BE49-F238E27FC236}">
                <a16:creationId xmlns:a16="http://schemas.microsoft.com/office/drawing/2014/main" id="{06C6EF54-2E87-4D79-9A85-60A07791780B}"/>
              </a:ext>
            </a:extLst>
          </p:cNvPr>
          <p:cNvPicPr>
            <a:picLocks noChangeAspect="1"/>
          </p:cNvPicPr>
          <p:nvPr/>
        </p:nvPicPr>
        <p:blipFill>
          <a:blip r:embed="rId2"/>
          <a:stretch>
            <a:fillRect/>
          </a:stretch>
        </p:blipFill>
        <p:spPr>
          <a:xfrm>
            <a:off x="388853" y="214627"/>
            <a:ext cx="1219200" cy="1219200"/>
          </a:xfrm>
          <a:prstGeom prst="rect">
            <a:avLst/>
          </a:prstGeom>
          <a:ln w="12700">
            <a:miter lim="400000"/>
          </a:ln>
        </p:spPr>
      </p:pic>
      <p:pic>
        <p:nvPicPr>
          <p:cNvPr id="3" name="Picture 2" descr="A screenshot of a person&#10;&#10;Description automatically generated">
            <a:extLst>
              <a:ext uri="{FF2B5EF4-FFF2-40B4-BE49-F238E27FC236}">
                <a16:creationId xmlns:a16="http://schemas.microsoft.com/office/drawing/2014/main" id="{7F1CD872-57A6-4865-A791-22AF9F617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69" y="4320147"/>
            <a:ext cx="4114800" cy="2323226"/>
          </a:xfrm>
          <a:prstGeom prst="rect">
            <a:avLst/>
          </a:prstGeom>
        </p:spPr>
      </p:pic>
      <p:pic>
        <p:nvPicPr>
          <p:cNvPr id="4" name="Picture 3">
            <a:extLst>
              <a:ext uri="{FF2B5EF4-FFF2-40B4-BE49-F238E27FC236}">
                <a16:creationId xmlns:a16="http://schemas.microsoft.com/office/drawing/2014/main" id="{DAAF7538-3101-4242-A566-DAA5A15D72D5}"/>
              </a:ext>
            </a:extLst>
          </p:cNvPr>
          <p:cNvPicPr>
            <a:picLocks noChangeAspect="1"/>
          </p:cNvPicPr>
          <p:nvPr/>
        </p:nvPicPr>
        <p:blipFill>
          <a:blip r:embed="rId4"/>
          <a:stretch>
            <a:fillRect/>
          </a:stretch>
        </p:blipFill>
        <p:spPr>
          <a:xfrm>
            <a:off x="4669303" y="4310719"/>
            <a:ext cx="4092424" cy="2323226"/>
          </a:xfrm>
          <a:prstGeom prst="rect">
            <a:avLst/>
          </a:prstGeom>
        </p:spPr>
      </p:pic>
      <p:sp>
        <p:nvSpPr>
          <p:cNvPr id="5" name="TextBox 4">
            <a:extLst>
              <a:ext uri="{FF2B5EF4-FFF2-40B4-BE49-F238E27FC236}">
                <a16:creationId xmlns:a16="http://schemas.microsoft.com/office/drawing/2014/main" id="{2AFA984B-D9A6-7C4B-801B-E02418666B65}"/>
              </a:ext>
            </a:extLst>
          </p:cNvPr>
          <p:cNvSpPr txBox="1"/>
          <p:nvPr/>
        </p:nvSpPr>
        <p:spPr>
          <a:xfrm>
            <a:off x="2168618" y="947513"/>
            <a:ext cx="480676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dirty="0"/>
              <a:t>15 Minute Virtual Online FR80 Calculator Tutorial</a:t>
            </a:r>
          </a:p>
        </p:txBody>
      </p:sp>
      <p:pic>
        <p:nvPicPr>
          <p:cNvPr id="7" name="Picture 6" descr="A picture containing person, hand&#10;&#10;Description automatically generated">
            <a:extLst>
              <a:ext uri="{FF2B5EF4-FFF2-40B4-BE49-F238E27FC236}">
                <a16:creationId xmlns:a16="http://schemas.microsoft.com/office/drawing/2014/main" id="{EB0B31E2-E400-6D4D-94AF-DEF8CC757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4873" y="1403175"/>
            <a:ext cx="2308860" cy="247377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Your Life Expectancy…"/>
          <p:cNvSpPr txBox="1">
            <a:spLocks noGrp="1"/>
          </p:cNvSpPr>
          <p:nvPr>
            <p:ph type="body" idx="4294967295"/>
          </p:nvPr>
        </p:nvSpPr>
        <p:spPr>
          <a:xfrm>
            <a:off x="457200" y="1481137"/>
            <a:ext cx="8229600" cy="4525963"/>
          </a:xfrm>
          <a:prstGeom prst="rect">
            <a:avLst/>
          </a:prstGeom>
        </p:spPr>
        <p:txBody>
          <a:bodyPr/>
          <a:lstStyle/>
          <a:p>
            <a:pPr marL="525779" indent="-394715" defTabSz="877822">
              <a:spcBef>
                <a:spcPts val="300"/>
              </a:spcBef>
              <a:buClr>
                <a:srgbClr val="000000"/>
              </a:buClr>
              <a:buFont typeface="Euphemia UCAS"/>
              <a:buChar char="¨"/>
              <a:defRPr sz="2500"/>
            </a:pPr>
            <a:endParaRPr dirty="0"/>
          </a:p>
          <a:p>
            <a:pPr marL="525779" indent="-394715" defTabSz="877822">
              <a:spcBef>
                <a:spcPts val="300"/>
              </a:spcBef>
              <a:buClr>
                <a:srgbClr val="000000"/>
              </a:buClr>
              <a:buFont typeface="Euphemia UCAS"/>
              <a:buChar char="¨"/>
              <a:defRPr sz="2500"/>
            </a:pPr>
            <a:r>
              <a:rPr dirty="0"/>
              <a:t>Your Life Expectancy</a:t>
            </a:r>
          </a:p>
          <a:p>
            <a:pPr marL="525779" indent="-394715" defTabSz="877822">
              <a:spcBef>
                <a:spcPts val="300"/>
              </a:spcBef>
              <a:buClr>
                <a:srgbClr val="000000"/>
              </a:buClr>
              <a:buFont typeface="Euphemia UCAS"/>
              <a:buChar char="¨"/>
              <a:defRPr sz="2500"/>
            </a:pPr>
            <a:r>
              <a:rPr dirty="0"/>
              <a:t>When you will be eligible to retire</a:t>
            </a:r>
          </a:p>
          <a:p>
            <a:pPr marL="525779" indent="-394715" defTabSz="877822">
              <a:spcBef>
                <a:spcPts val="300"/>
              </a:spcBef>
              <a:buClr>
                <a:srgbClr val="000000"/>
              </a:buClr>
              <a:buFont typeface="Euphemia UCAS"/>
              <a:buChar char="¨"/>
              <a:defRPr sz="2500"/>
            </a:pPr>
            <a:r>
              <a:rPr dirty="0"/>
              <a:t>Will you be  financially prepared to retire</a:t>
            </a:r>
          </a:p>
          <a:p>
            <a:pPr marL="525779" indent="-394715" defTabSz="877822">
              <a:spcBef>
                <a:spcPts val="300"/>
              </a:spcBef>
              <a:buClr>
                <a:srgbClr val="000000"/>
              </a:buClr>
              <a:buFont typeface="Euphemia UCAS"/>
              <a:buChar char="¨"/>
              <a:defRPr sz="2500"/>
            </a:pPr>
            <a:r>
              <a:rPr dirty="0"/>
              <a:t>When you can access your TSP money</a:t>
            </a:r>
          </a:p>
          <a:p>
            <a:pPr marL="525779" indent="-394715" defTabSz="877822">
              <a:spcBef>
                <a:spcPts val="300"/>
              </a:spcBef>
              <a:buClr>
                <a:srgbClr val="000000"/>
              </a:buClr>
              <a:buFont typeface="Euphemia UCAS"/>
              <a:buChar char="¨"/>
              <a:defRPr sz="2500"/>
            </a:pPr>
            <a:r>
              <a:rPr dirty="0"/>
              <a:t>What are your financial options</a:t>
            </a:r>
          </a:p>
          <a:p>
            <a:pPr marL="525779" indent="-394715" defTabSz="877822">
              <a:spcBef>
                <a:spcPts val="300"/>
              </a:spcBef>
              <a:buClr>
                <a:srgbClr val="000000"/>
              </a:buClr>
              <a:buFont typeface="Euphemia UCAS"/>
              <a:buChar char="¨"/>
              <a:defRPr sz="2500"/>
            </a:pPr>
            <a:r>
              <a:rPr dirty="0"/>
              <a:t>Taxes (State &amp; Federal)</a:t>
            </a:r>
          </a:p>
          <a:p>
            <a:pPr marL="525779" indent="-394715" defTabSz="877822">
              <a:spcBef>
                <a:spcPts val="300"/>
              </a:spcBef>
              <a:buClr>
                <a:srgbClr val="000000"/>
              </a:buClr>
              <a:buFont typeface="Euphemia UCAS"/>
              <a:buChar char="¨"/>
              <a:defRPr sz="2500"/>
            </a:pPr>
            <a:r>
              <a:rPr dirty="0"/>
              <a:t>Will you make an irreversible mistake</a:t>
            </a:r>
            <a:br>
              <a:rPr dirty="0"/>
            </a:br>
            <a:endParaRPr dirty="0"/>
          </a:p>
        </p:txBody>
      </p:sp>
      <p:pic>
        <p:nvPicPr>
          <p:cNvPr id="106"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07"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7" name="Our Mission Is To Help You Build a “Bullet-Proof Federal Retirement">
            <a:extLst>
              <a:ext uri="{FF2B5EF4-FFF2-40B4-BE49-F238E27FC236}">
                <a16:creationId xmlns:a16="http://schemas.microsoft.com/office/drawing/2014/main" id="{E8BE73C3-7EAA-0246-9D1D-F77F56EFB6DA}"/>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57200" y="274635"/>
            <a:ext cx="8229600" cy="1143004"/>
          </a:xfrm>
          <a:prstGeom prst="rect">
            <a:avLst/>
          </a:prstGeom>
        </p:spPr>
        <p:txBody>
          <a:bodyPr/>
          <a:lstStyle/>
          <a:p>
            <a:pPr algn="ctr">
              <a:defRPr sz="2800"/>
            </a:pPr>
            <a:r>
              <a:t>Average Life Expectancy</a:t>
            </a:r>
            <a:br/>
            <a:r>
              <a:t>How long will your retirement savings last?</a:t>
            </a:r>
          </a:p>
        </p:txBody>
      </p:sp>
      <p:sp>
        <p:nvSpPr>
          <p:cNvPr id="111" name="Text Placeholder 2"/>
          <p:cNvSpPr txBox="1">
            <a:spLocks noGrp="1"/>
          </p:cNvSpPr>
          <p:nvPr>
            <p:ph type="body" idx="1"/>
          </p:nvPr>
        </p:nvSpPr>
        <p:spPr>
          <a:xfrm>
            <a:off x="457200" y="1481137"/>
            <a:ext cx="8229600" cy="4525963"/>
          </a:xfrm>
          <a:prstGeom prst="rect">
            <a:avLst/>
          </a:prstGeom>
        </p:spPr>
        <p:txBody>
          <a:bodyPr/>
          <a:lstStyle/>
          <a:p>
            <a:pPr marL="0" indent="0" defTabSz="781260">
              <a:spcBef>
                <a:spcPts val="200"/>
              </a:spcBef>
              <a:buSzTx/>
              <a:buNone/>
              <a:defRPr sz="2100"/>
            </a:pPr>
            <a:r>
              <a:t>Male 45: 32.16 Years         Female 45: 36.31 Years</a:t>
            </a:r>
          </a:p>
          <a:p>
            <a:pPr marL="0" indent="0" defTabSz="781260">
              <a:spcBef>
                <a:spcPts val="200"/>
              </a:spcBef>
              <a:buSzTx/>
              <a:buNone/>
              <a:defRPr sz="2100"/>
            </a:pPr>
            <a:r>
              <a:t>Male 50:  27.85 Years        Female 50: 31.75 Years</a:t>
            </a:r>
          </a:p>
          <a:p>
            <a:pPr marL="0" indent="0" defTabSz="781260">
              <a:spcBef>
                <a:spcPts val="200"/>
              </a:spcBef>
              <a:buSzTx/>
              <a:buNone/>
              <a:defRPr sz="2100"/>
            </a:pPr>
            <a:r>
              <a:t>Male 55:  23.68 Years        Female 55: 27.31 Years</a:t>
            </a:r>
          </a:p>
          <a:p>
            <a:pPr marL="0" indent="0" defTabSz="781260">
              <a:spcBef>
                <a:spcPts val="200"/>
              </a:spcBef>
              <a:buSzTx/>
              <a:buNone/>
              <a:defRPr sz="2100"/>
            </a:pPr>
            <a:r>
              <a:t>Male 60:  19.72 Years        Female 60: 23.06 Years</a:t>
            </a:r>
          </a:p>
          <a:p>
            <a:pPr marL="0" indent="0" defTabSz="781260">
              <a:spcBef>
                <a:spcPts val="200"/>
              </a:spcBef>
              <a:buSzTx/>
              <a:buNone/>
              <a:defRPr sz="2100"/>
            </a:pPr>
            <a:r>
              <a:t>Male 65:  16.05 Years        Female 65: 19.06 Years</a:t>
            </a:r>
          </a:p>
          <a:p>
            <a:pPr marL="0" indent="0" defTabSz="781260">
              <a:spcBef>
                <a:spcPts val="200"/>
              </a:spcBef>
              <a:buSzTx/>
              <a:buNone/>
              <a:defRPr sz="2100"/>
            </a:pPr>
            <a:r>
              <a:t>Male 70:  12.75 Years        Female 70:  15.35 Years</a:t>
            </a:r>
          </a:p>
          <a:p>
            <a:pPr marL="0" indent="0" defTabSz="781260">
              <a:spcBef>
                <a:spcPts val="200"/>
              </a:spcBef>
              <a:buSzTx/>
              <a:buNone/>
              <a:defRPr sz="2100"/>
            </a:pPr>
            <a:r>
              <a:t>Male 75:   9.83 Years         Female 75:  11.95 Years</a:t>
            </a:r>
          </a:p>
          <a:p>
            <a:pPr marL="0" indent="0" defTabSz="781260">
              <a:spcBef>
                <a:spcPts val="200"/>
              </a:spcBef>
              <a:buSzTx/>
              <a:buNone/>
              <a:defRPr sz="1200"/>
            </a:pPr>
            <a:endParaRPr/>
          </a:p>
          <a:p>
            <a:pPr marL="0" indent="0" defTabSz="781260">
              <a:spcBef>
                <a:spcPts val="200"/>
              </a:spcBef>
              <a:buSzTx/>
              <a:buNone/>
              <a:defRPr sz="1200"/>
            </a:pPr>
            <a:r>
              <a:t>Your pension and SS alone probably will not be enough for you to retire on, so you need other sources of income to last at least this many years beyond your retirement.</a:t>
            </a:r>
          </a:p>
          <a:p>
            <a:pPr marL="0" indent="97487" algn="just" defTabSz="813816">
              <a:spcBef>
                <a:spcPts val="300"/>
              </a:spcBef>
              <a:buSzTx/>
              <a:buNone/>
              <a:defRPr sz="700"/>
            </a:pPr>
            <a:endParaRPr/>
          </a:p>
          <a:p>
            <a:pPr marL="0" indent="97487" algn="just" defTabSz="813816">
              <a:spcBef>
                <a:spcPts val="300"/>
              </a:spcBef>
              <a:buSzTx/>
              <a:buNone/>
              <a:defRPr sz="700"/>
            </a:pPr>
            <a:endParaRPr/>
          </a:p>
          <a:p>
            <a:pPr marL="0" indent="97487" algn="just" defTabSz="813816">
              <a:spcBef>
                <a:spcPts val="300"/>
              </a:spcBef>
              <a:buSzTx/>
              <a:buNone/>
              <a:defRPr sz="700"/>
            </a:pPr>
            <a:endParaRPr/>
          </a:p>
          <a:p>
            <a:pPr marL="0" indent="97487" algn="just" defTabSz="813816">
              <a:spcBef>
                <a:spcPts val="300"/>
              </a:spcBef>
              <a:buSzTx/>
              <a:buNone/>
              <a:defRPr sz="700"/>
            </a:pPr>
            <a:endParaRPr/>
          </a:p>
          <a:p>
            <a:pPr marL="0" indent="97487" algn="just" defTabSz="813816">
              <a:spcBef>
                <a:spcPts val="300"/>
              </a:spcBef>
              <a:buSzTx/>
              <a:buNone/>
              <a:defRPr sz="700"/>
            </a:pPr>
            <a:r>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7" name="Our Mission Is To Help You Build a “Bullet-Proof Federal Retirement">
            <a:extLst>
              <a:ext uri="{FF2B5EF4-FFF2-40B4-BE49-F238E27FC236}">
                <a16:creationId xmlns:a16="http://schemas.microsoft.com/office/drawing/2014/main" id="{52A08729-5F14-7145-896C-7F813B36137B}"/>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SRS:                                FERS:…"/>
          <p:cNvSpPr txBox="1">
            <a:spLocks noGrp="1"/>
          </p:cNvSpPr>
          <p:nvPr>
            <p:ph type="body" idx="4294967295"/>
          </p:nvPr>
        </p:nvSpPr>
        <p:spPr>
          <a:xfrm>
            <a:off x="457200" y="1481137"/>
            <a:ext cx="8229600" cy="4525963"/>
          </a:xfrm>
          <a:prstGeom prst="rect">
            <a:avLst/>
          </a:prstGeom>
        </p:spPr>
        <p:txBody>
          <a:bodyPr/>
          <a:lstStyle/>
          <a:p>
            <a:pPr marL="310863" indent="-217605" defTabSz="778519">
              <a:spcBef>
                <a:spcPts val="200"/>
              </a:spcBef>
              <a:buFont typeface="Euphemia UCAS"/>
              <a:buChar char="}"/>
              <a:defRPr sz="2200" b="1"/>
            </a:pPr>
            <a:r>
              <a:rPr dirty="0"/>
              <a:t>CSRS:                                FERS:</a:t>
            </a:r>
          </a:p>
          <a:p>
            <a:pPr marL="310863" indent="-217605" defTabSz="778519">
              <a:spcBef>
                <a:spcPts val="200"/>
              </a:spcBef>
              <a:buFont typeface="Euphemia UCAS"/>
              <a:buChar char="}"/>
              <a:defRPr sz="2200"/>
            </a:pPr>
            <a:r>
              <a:rPr dirty="0"/>
              <a:t>Age 55 &amp; 30 Years        *MRA &amp; 30 Years</a:t>
            </a:r>
          </a:p>
          <a:p>
            <a:pPr marL="310863" indent="-217605" defTabSz="778519">
              <a:spcBef>
                <a:spcPts val="200"/>
              </a:spcBef>
              <a:buFont typeface="Euphemia UCAS"/>
              <a:buChar char="}"/>
              <a:defRPr sz="2200"/>
            </a:pPr>
            <a:r>
              <a:rPr dirty="0"/>
              <a:t>Age 60 &amp; 20 Years          Age 60 &amp; 20 Years</a:t>
            </a:r>
          </a:p>
          <a:p>
            <a:pPr marL="310863" indent="-217605" defTabSz="778519">
              <a:spcBef>
                <a:spcPts val="200"/>
              </a:spcBef>
              <a:buFont typeface="Euphemia UCAS"/>
              <a:buChar char="}"/>
              <a:defRPr sz="2200"/>
            </a:pPr>
            <a:r>
              <a:rPr dirty="0"/>
              <a:t>Age 62 &amp;   5 Years          Age 62 &amp;   5 Years</a:t>
            </a:r>
          </a:p>
          <a:p>
            <a:pPr marL="0" indent="93258" defTabSz="778519">
              <a:spcBef>
                <a:spcPts val="200"/>
              </a:spcBef>
              <a:buSzTx/>
              <a:buNone/>
              <a:defRPr sz="1100"/>
            </a:pPr>
            <a:r>
              <a:rPr dirty="0"/>
              <a:t>-----------------------------------------------------------------------------------------</a:t>
            </a:r>
          </a:p>
          <a:p>
            <a:pPr marL="0" indent="93258" algn="ctr" defTabSz="778519">
              <a:spcBef>
                <a:spcPts val="200"/>
              </a:spcBef>
              <a:buSzTx/>
              <a:buNone/>
              <a:defRPr sz="1500" b="1"/>
            </a:pPr>
            <a:r>
              <a:rPr dirty="0"/>
              <a:t>*Exception:  FERS "MRA Plus 10"</a:t>
            </a:r>
          </a:p>
          <a:p>
            <a:pPr marL="0" indent="93258" defTabSz="778519">
              <a:spcBef>
                <a:spcPts val="200"/>
              </a:spcBef>
              <a:buSzTx/>
              <a:buNone/>
              <a:defRPr sz="1200"/>
            </a:pPr>
            <a:endParaRPr dirty="0"/>
          </a:p>
          <a:p>
            <a:pPr marL="0" indent="93258" defTabSz="778519">
              <a:spcBef>
                <a:spcPts val="200"/>
              </a:spcBef>
              <a:buSzTx/>
              <a:buNone/>
              <a:defRPr sz="1600" b="1"/>
            </a:pPr>
            <a:r>
              <a:rPr dirty="0"/>
              <a:t>MRA Plus 10 Warning: </a:t>
            </a:r>
            <a:r>
              <a:rPr b="0" dirty="0"/>
              <a:t>There is a 5% per year reduction if you are under age 62 when you start collecting under MRA Plus10. Ex: If you start collecting at age 57, your pension amount would be permanently decreased by 25%. </a:t>
            </a:r>
            <a:endParaRPr lang="en-US" b="0" dirty="0"/>
          </a:p>
          <a:p>
            <a:pPr marL="0" indent="93258" defTabSz="778519">
              <a:spcBef>
                <a:spcPts val="200"/>
              </a:spcBef>
              <a:buSzTx/>
              <a:buNone/>
              <a:defRPr sz="1600" b="1"/>
            </a:pPr>
            <a:endParaRPr lang="en-US" dirty="0"/>
          </a:p>
          <a:p>
            <a:pPr marL="0" indent="93258" defTabSz="778519">
              <a:spcBef>
                <a:spcPts val="200"/>
              </a:spcBef>
              <a:buSzTx/>
              <a:buNone/>
              <a:defRPr sz="1600" b="1"/>
            </a:pPr>
            <a:r>
              <a:rPr lang="en-US" b="0" dirty="0"/>
              <a:t>The FR 80 Calculator takes all of the above into account, including the calculation </a:t>
            </a:r>
            <a:r>
              <a:rPr lang="en-US" dirty="0"/>
              <a:t>for </a:t>
            </a:r>
            <a:r>
              <a:rPr lang="en-US" b="0" dirty="0"/>
              <a:t>Special Category Federal Employees</a:t>
            </a:r>
            <a:endParaRPr b="0" dirty="0"/>
          </a:p>
          <a:p>
            <a:pPr marL="0" indent="93258" defTabSz="778519">
              <a:spcBef>
                <a:spcPts val="200"/>
              </a:spcBef>
              <a:buSzTx/>
              <a:buNone/>
              <a:defRPr sz="1600"/>
            </a:pPr>
            <a:endParaRPr b="0" dirty="0"/>
          </a:p>
          <a:p>
            <a:pPr marL="0" indent="93258" defTabSz="778519">
              <a:spcBef>
                <a:spcPts val="200"/>
              </a:spcBef>
              <a:buSzTx/>
              <a:buNone/>
              <a:defRPr sz="1600"/>
            </a:pPr>
            <a:r>
              <a:rPr dirty="0"/>
              <a:t>Exception: You can avoid the penalty if you leave federal service but apply for your pension at age 62. </a:t>
            </a:r>
          </a:p>
        </p:txBody>
      </p:sp>
      <p:pic>
        <p:nvPicPr>
          <p:cNvPr id="121" name="image.png" descr="image.png"/>
          <p:cNvPicPr>
            <a:picLocks noChangeAspect="1"/>
          </p:cNvPicPr>
          <p:nvPr/>
        </p:nvPicPr>
        <p:blipFill>
          <a:blip r:embed="rId2"/>
          <a:stretch>
            <a:fillRect/>
          </a:stretch>
        </p:blipFill>
        <p:spPr>
          <a:xfrm>
            <a:off x="457200" y="274635"/>
            <a:ext cx="8229600" cy="1146179"/>
          </a:xfrm>
          <a:prstGeom prst="rect">
            <a:avLst/>
          </a:prstGeom>
          <a:ln w="12700">
            <a:miter lim="400000"/>
          </a:ln>
        </p:spPr>
      </p:pic>
      <p:sp>
        <p:nvSpPr>
          <p:cNvPr id="122" name="Slide Number Placeholder 1"/>
          <p:cNvSpPr txBox="1">
            <a:spLocks noGrp="1"/>
          </p:cNvSpPr>
          <p:nvPr>
            <p:ph type="sldNum" sz="quarter" idx="4294967295"/>
          </p:nvPr>
        </p:nvSpPr>
        <p:spPr>
          <a:xfrm>
            <a:off x="8761728" y="6522536"/>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7" name="Our Mission Is To Help You Build a “Bullet-Proof Federal Retirement">
            <a:extLst>
              <a:ext uri="{FF2B5EF4-FFF2-40B4-BE49-F238E27FC236}">
                <a16:creationId xmlns:a16="http://schemas.microsoft.com/office/drawing/2014/main" id="{EAFC7CF1-A1D7-F54D-8568-A64B08BB4708}"/>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457200" y="274635"/>
            <a:ext cx="8229600" cy="1143004"/>
          </a:xfrm>
          <a:prstGeom prst="rect">
            <a:avLst/>
          </a:prstGeom>
        </p:spPr>
        <p:txBody>
          <a:bodyPr>
            <a:normAutofit/>
          </a:bodyPr>
          <a:lstStyle/>
          <a:p>
            <a:pPr algn="ctr"/>
            <a:r>
              <a:rPr lang="en-US" sz="2400" dirty="0"/>
              <a:t> Your Pension Calculation</a:t>
            </a:r>
            <a:br>
              <a:rPr lang="en-US" sz="2400" dirty="0"/>
            </a:br>
            <a:r>
              <a:rPr lang="en-US" sz="2400" dirty="0"/>
              <a:t>These calculations are built into our FR 80 Calculator</a:t>
            </a:r>
            <a:endParaRPr sz="2400" dirty="0"/>
          </a:p>
        </p:txBody>
      </p:sp>
      <p:sp>
        <p:nvSpPr>
          <p:cNvPr id="126" name="Text Placeholder 2"/>
          <p:cNvSpPr txBox="1">
            <a:spLocks noGrp="1"/>
          </p:cNvSpPr>
          <p:nvPr>
            <p:ph type="body" idx="1"/>
          </p:nvPr>
        </p:nvSpPr>
        <p:spPr>
          <a:xfrm>
            <a:off x="457200" y="1417639"/>
            <a:ext cx="8229600" cy="4589461"/>
          </a:xfrm>
          <a:prstGeom prst="rect">
            <a:avLst/>
          </a:prstGeom>
        </p:spPr>
        <p:txBody>
          <a:bodyPr>
            <a:normAutofit lnSpcReduction="10000"/>
          </a:bodyPr>
          <a:lstStyle/>
          <a:p>
            <a:pPr marL="0" indent="21844" algn="ctr" defTabSz="185059">
              <a:lnSpc>
                <a:spcPct val="64000"/>
              </a:lnSpc>
              <a:spcBef>
                <a:spcPts val="0"/>
              </a:spcBef>
              <a:buSzTx/>
              <a:buNone/>
              <a:defRPr sz="1000" b="1"/>
            </a:pPr>
            <a:endParaRPr sz="900" dirty="0"/>
          </a:p>
          <a:p>
            <a:pPr marL="0" indent="21844" defTabSz="185059">
              <a:lnSpc>
                <a:spcPct val="64000"/>
              </a:lnSpc>
              <a:spcBef>
                <a:spcPts val="0"/>
              </a:spcBef>
              <a:buSzTx/>
              <a:buNone/>
              <a:defRPr sz="900" b="1"/>
            </a:pPr>
            <a:endParaRPr sz="900" dirty="0"/>
          </a:p>
          <a:p>
            <a:pPr marL="0" indent="21844" defTabSz="185059">
              <a:lnSpc>
                <a:spcPct val="64000"/>
              </a:lnSpc>
              <a:spcBef>
                <a:spcPts val="0"/>
              </a:spcBef>
              <a:buSzTx/>
              <a:buNone/>
              <a:defRPr sz="900" b="1"/>
            </a:pPr>
            <a:endParaRPr sz="1600" dirty="0"/>
          </a:p>
          <a:p>
            <a:pPr marL="0" indent="21844" algn="ctr" defTabSz="185059">
              <a:lnSpc>
                <a:spcPct val="64000"/>
              </a:lnSpc>
              <a:spcBef>
                <a:spcPts val="0"/>
              </a:spcBef>
              <a:buSzTx/>
              <a:buNone/>
              <a:defRPr sz="1000" b="1"/>
            </a:pPr>
            <a:r>
              <a:rPr lang="en-US" sz="1600" dirty="0"/>
              <a:t>FERS </a:t>
            </a:r>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Age 62 and 20 Years of Service at Retirement</a:t>
            </a:r>
            <a:r>
              <a:rPr lang="en-US" sz="1600" dirty="0"/>
              <a:t>:</a:t>
            </a: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1.1% X Your High Three X your number of years of service at retirement</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Otherwise: 1.0% X Your High Three X your number of years of service at </a:t>
            </a: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retirement</a:t>
            </a:r>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900" b="1"/>
            </a:pPr>
            <a:endParaRPr sz="1600" dirty="0"/>
          </a:p>
          <a:p>
            <a:pPr marL="0" indent="21844" algn="ctr" defTabSz="185059">
              <a:lnSpc>
                <a:spcPct val="64000"/>
              </a:lnSpc>
              <a:spcBef>
                <a:spcPts val="0"/>
              </a:spcBef>
              <a:buSzTx/>
              <a:buNone/>
              <a:defRPr sz="1000" b="1"/>
            </a:pPr>
            <a:r>
              <a:rPr sz="1600" dirty="0"/>
              <a:t>CSRS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1.5% of your High Three First 5 Years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1.75% of your High Three Next 5 Years</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r>
              <a:rPr sz="1600" dirty="0"/>
              <a:t>2.0% Every Year thereafter</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If there is not a pension contribution on your part, it’s not in your High Three </a:t>
            </a:r>
          </a:p>
          <a:p>
            <a:pPr marL="0" indent="21844" defTabSz="185059">
              <a:lnSpc>
                <a:spcPct val="64000"/>
              </a:lnSpc>
              <a:spcBef>
                <a:spcPts val="0"/>
              </a:spcBef>
              <a:buSzTx/>
              <a:buNone/>
              <a:defRPr sz="900" b="1"/>
            </a:pPr>
            <a:endParaRPr sz="1600" dirty="0"/>
          </a:p>
          <a:p>
            <a:pPr marL="0" indent="21844" defTabSz="185059">
              <a:lnSpc>
                <a:spcPct val="64000"/>
              </a:lnSpc>
              <a:spcBef>
                <a:spcPts val="0"/>
              </a:spcBef>
              <a:buSzTx/>
              <a:buNone/>
              <a:defRPr sz="1000" b="1"/>
            </a:pPr>
            <a:r>
              <a:rPr sz="1600" dirty="0"/>
              <a:t>Accrued Sick Leave&gt;Vacation Pay</a:t>
            </a:r>
            <a:endParaRPr lang="en-US" sz="1600" dirty="0"/>
          </a:p>
          <a:p>
            <a:pPr marL="0" indent="21844" defTabSz="185059">
              <a:lnSpc>
                <a:spcPct val="64000"/>
              </a:lnSpc>
              <a:spcBef>
                <a:spcPts val="0"/>
              </a:spcBef>
              <a:buSzTx/>
              <a:buNone/>
              <a:defRPr sz="1000" b="1"/>
            </a:pPr>
            <a:endParaRPr lang="en-US" sz="1600" dirty="0"/>
          </a:p>
          <a:p>
            <a:pPr marL="0" indent="21844" defTabSz="185059">
              <a:lnSpc>
                <a:spcPct val="64000"/>
              </a:lnSpc>
              <a:spcBef>
                <a:spcPts val="0"/>
              </a:spcBef>
              <a:buSzTx/>
              <a:buNone/>
              <a:defRPr sz="1000" b="1"/>
            </a:pPr>
            <a:endParaRPr dirty="0"/>
          </a:p>
        </p:txBody>
      </p:sp>
      <p:sp>
        <p:nvSpPr>
          <p:cNvPr id="12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7" name="Our Mission Is To Help You Build a “Bullet-Proof Federal Retirement">
            <a:extLst>
              <a:ext uri="{FF2B5EF4-FFF2-40B4-BE49-F238E27FC236}">
                <a16:creationId xmlns:a16="http://schemas.microsoft.com/office/drawing/2014/main" id="{DB8BDE5A-ED30-6B40-94E0-B9125E17BB30}"/>
              </a:ext>
            </a:extLst>
          </p:cNvPr>
          <p:cNvSpPr txBox="1"/>
          <p:nvPr/>
        </p:nvSpPr>
        <p:spPr>
          <a:xfrm>
            <a:off x="4368783" y="6123307"/>
            <a:ext cx="446692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pPr algn="r"/>
            <a:r>
              <a:rPr lang="en-US" i="0" dirty="0">
                <a:solidFill>
                  <a:srgbClr val="0A08FF"/>
                </a:solidFill>
              </a:rPr>
              <a:t>If you have any questions about your federal retirement</a:t>
            </a:r>
            <a:br>
              <a:rPr lang="en-US" i="0" dirty="0">
                <a:solidFill>
                  <a:srgbClr val="0A08FF"/>
                </a:solidFill>
              </a:rPr>
            </a:br>
            <a:r>
              <a:rPr lang="en-US" i="0" dirty="0">
                <a:solidFill>
                  <a:srgbClr val="0A08FF"/>
                </a:solidFill>
              </a:rPr>
              <a:t>email Carolyn@federalwebinars.com</a:t>
            </a:r>
            <a:endParaRPr dirty="0">
              <a:solidFill>
                <a:srgbClr val="0A08FF"/>
              </a:solidFill>
            </a:endParaRPr>
          </a:p>
        </p:txBody>
      </p:sp>
    </p:spTree>
  </p:cSld>
  <p:clrMapOvr>
    <a:masterClrMapping/>
  </p:clrMapOvr>
  <p:transition spd="med"/>
</p:sld>
</file>

<file path=ppt/theme/theme1.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10666</TotalTime>
  <Words>2802</Words>
  <Application>Microsoft Office PowerPoint</Application>
  <PresentationFormat>On-screen Show (4:3)</PresentationFormat>
  <Paragraphs>277</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Bell MT</vt:lpstr>
      <vt:lpstr>Calibri</vt:lpstr>
      <vt:lpstr>Cambria</vt:lpstr>
      <vt:lpstr>Euphemia UCAS</vt:lpstr>
      <vt:lpstr>Helvetica</vt:lpstr>
      <vt:lpstr>Lucida Sans Unicode</vt:lpstr>
      <vt:lpstr>Times</vt:lpstr>
      <vt:lpstr>Times New Roman</vt:lpstr>
      <vt:lpstr>Concourse</vt:lpstr>
      <vt:lpstr>PowerPoint Presentation</vt:lpstr>
      <vt:lpstr>PowerPoint Presentation</vt:lpstr>
      <vt:lpstr>PowerPoint Presentation</vt:lpstr>
      <vt:lpstr>PowerPoint Presentation</vt:lpstr>
      <vt:lpstr>Ask Carolyn For These Free Resources Carolyn@federalwebinars.com </vt:lpstr>
      <vt:lpstr>PowerPoint Presentation</vt:lpstr>
      <vt:lpstr>Average Life Expectancy How long will your retirement savings last?</vt:lpstr>
      <vt:lpstr>PowerPoint Presentation</vt:lpstr>
      <vt:lpstr> Your Pension Calculation These calculations are built into our FR 80 Calculator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Roth IRAs For “The under age 55 Crowd”</vt:lpstr>
      <vt:lpstr>  TSP Fund “Allocation Maximization” The Next Slide Say It All…   </vt:lpstr>
      <vt:lpstr>TSP Fund “Allocation Maximization” Six Undisputed Facts </vt:lpstr>
      <vt:lpstr> Enhanced Fixed Indexed Annuities The Best of Both Worlds  </vt:lpstr>
      <vt:lpstr> Sample Managed Indexed Components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Bono</dc:creator>
  <cp:lastModifiedBy>Vince Bono</cp:lastModifiedBy>
  <cp:revision>166</cp:revision>
  <cp:lastPrinted>2021-06-05T15:27:04Z</cp:lastPrinted>
  <dcterms:modified xsi:type="dcterms:W3CDTF">2021-06-05T15:28:23Z</dcterms:modified>
</cp:coreProperties>
</file>