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95" name="Shape 95"/>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2" name="Triangle"/>
          <p:cNvSpPr/>
          <p:nvPr/>
        </p:nvSpPr>
        <p:spPr>
          <a:xfrm>
            <a:off x="0" y="4657725"/>
            <a:ext cx="9150350" cy="12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007897"/>
              </a:gs>
              <a:gs pos="45000">
                <a:srgbClr val="4ABBE0"/>
              </a:gs>
              <a:gs pos="100000">
                <a:srgbClr val="007897"/>
              </a:gs>
            </a:gsLst>
            <a:lin ang="13800000"/>
          </a:gradFill>
          <a:ln w="12700">
            <a:miter lim="400000"/>
          </a:ln>
        </p:spPr>
        <p:txBody>
          <a:bodyPr lIns="45719" rIns="45719" anchor="ctr"/>
          <a:lstStyle/>
          <a:p>
            <a:pPr algn="ctr">
              <a:defRPr>
                <a:solidFill>
                  <a:srgbClr val="FFFFFF"/>
                </a:solidFill>
              </a:defRPr>
            </a:pPr>
            <a:endParaRPr/>
          </a:p>
        </p:txBody>
      </p:sp>
      <p:grpSp>
        <p:nvGrpSpPr>
          <p:cNvPr id="27" name="Group"/>
          <p:cNvGrpSpPr/>
          <p:nvPr/>
        </p:nvGrpSpPr>
        <p:grpSpPr>
          <a:xfrm>
            <a:off x="-12193" y="4952999"/>
            <a:ext cx="9162289" cy="1911098"/>
            <a:chOff x="0" y="0"/>
            <a:chExt cx="9162288" cy="1911096"/>
          </a:xfrm>
        </p:grpSpPr>
        <p:sp>
          <p:nvSpPr>
            <p:cNvPr id="23" name="Triangle"/>
            <p:cNvSpPr/>
            <p:nvPr/>
          </p:nvSpPr>
          <p:spPr>
            <a:xfrm>
              <a:off x="1699705" y="0"/>
              <a:ext cx="7456488" cy="4873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12831"/>
                  </a:lnTo>
                  <a:lnTo>
                    <a:pt x="21600" y="0"/>
                  </a:lnTo>
                  <a:close/>
                </a:path>
              </a:pathLst>
            </a:custGeom>
            <a:solidFill>
              <a:srgbClr val="9FCBDC">
                <a:alpha val="39999"/>
              </a:srgbClr>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24" name="Line"/>
            <p:cNvSpPr/>
            <p:nvPr/>
          </p:nvSpPr>
          <p:spPr>
            <a:xfrm>
              <a:off x="48222" y="284634"/>
              <a:ext cx="9107971" cy="7883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0" y="0"/>
                  </a:lnTo>
                </a:path>
              </a:pathLst>
            </a:custGeom>
            <a:solidFill>
              <a:srgbClr val="000000"/>
            </a:solidFill>
            <a:ln w="12700" cap="flat">
              <a:noFill/>
              <a:miter lim="400000"/>
            </a:ln>
            <a:effectLst/>
          </p:spPr>
          <p:txBody>
            <a:bodyPr wrap="square" lIns="45719" tIns="45719" rIns="45719" bIns="45719" numCol="1" anchor="t">
              <a:noAutofit/>
            </a:bodyPr>
            <a:lstStyle/>
            <a:p>
              <a:pPr>
                <a:defRPr>
                  <a:latin typeface="Arial"/>
                  <a:ea typeface="Arial"/>
                  <a:cs typeface="Arial"/>
                  <a:sym typeface="Arial"/>
                </a:defRPr>
              </a:pPr>
              <a:endParaRPr/>
            </a:p>
          </p:txBody>
        </p:sp>
        <p:pic>
          <p:nvPicPr>
            <p:cNvPr id="25" name="image.png" descr="image.png"/>
            <p:cNvPicPr>
              <a:picLocks noChangeAspect="1"/>
            </p:cNvPicPr>
            <p:nvPr/>
          </p:nvPicPr>
          <p:blipFill>
            <a:blip r:embed="rId2">
              <a:extLst/>
            </a:blip>
            <a:stretch>
              <a:fillRect/>
            </a:stretch>
          </p:blipFill>
          <p:spPr>
            <a:xfrm>
              <a:off x="12192" y="45720"/>
              <a:ext cx="9144001" cy="1865377"/>
            </a:xfrm>
            <a:prstGeom prst="rect">
              <a:avLst/>
            </a:prstGeom>
            <a:ln w="12700" cap="flat">
              <a:noFill/>
              <a:miter lim="400000"/>
            </a:ln>
            <a:effectLst/>
          </p:spPr>
        </p:pic>
        <p:pic>
          <p:nvPicPr>
            <p:cNvPr id="26" name="image.png" descr="image.png"/>
            <p:cNvPicPr>
              <a:picLocks noChangeAspect="1"/>
            </p:cNvPicPr>
            <p:nvPr/>
          </p:nvPicPr>
          <p:blipFill>
            <a:blip r:embed="rId3">
              <a:extLst/>
            </a:blip>
            <a:stretch>
              <a:fillRect/>
            </a:stretch>
          </p:blipFill>
          <p:spPr>
            <a:xfrm>
              <a:off x="0" y="39623"/>
              <a:ext cx="9162289" cy="804673"/>
            </a:xfrm>
            <a:prstGeom prst="rect">
              <a:avLst/>
            </a:prstGeom>
            <a:ln w="12700" cap="flat">
              <a:noFill/>
              <a:miter lim="400000"/>
            </a:ln>
            <a:effectLst/>
          </p:spPr>
        </p:pic>
      </p:grpSp>
      <p:sp>
        <p:nvSpPr>
          <p:cNvPr id="28" name="Title Text"/>
          <p:cNvSpPr txBox="1">
            <a:spLocks noGrp="1"/>
          </p:cNvSpPr>
          <p:nvPr>
            <p:ph type="title"/>
          </p:nvPr>
        </p:nvSpPr>
        <p:spPr>
          <a:xfrm>
            <a:off x="457200" y="274637"/>
            <a:ext cx="8229600" cy="1143001"/>
          </a:xfrm>
          <a:prstGeom prst="rect">
            <a:avLst/>
          </a:prstGeom>
        </p:spPr>
        <p:txBody>
          <a:bodyPr>
            <a:normAutofit/>
          </a:bodyPr>
          <a:lstStyle/>
          <a:p>
            <a:r>
              <a:t>Title Text</a:t>
            </a:r>
          </a:p>
        </p:txBody>
      </p:sp>
      <p:sp>
        <p:nvSpPr>
          <p:cNvPr id="29" name="Body Level One…"/>
          <p:cNvSpPr txBox="1">
            <a:spLocks noGrp="1"/>
          </p:cNvSpPr>
          <p:nvPr>
            <p:ph type="body" idx="1"/>
          </p:nvPr>
        </p:nvSpPr>
        <p:spPr>
          <a:xfrm>
            <a:off x="457200" y="1481137"/>
            <a:ext cx="8229600" cy="45259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 name="Chevron"/>
          <p:cNvSpPr/>
          <p:nvPr/>
        </p:nvSpPr>
        <p:spPr>
          <a:xfrm>
            <a:off x="3636962" y="3005137"/>
            <a:ext cx="182563" cy="228601"/>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9" rIns="45719" anchor="ctr"/>
          <a:lstStyle/>
          <a:p>
            <a:pPr>
              <a:defRPr>
                <a:solidFill>
                  <a:srgbClr val="FFFFFF"/>
                </a:solidFill>
              </a:defRPr>
            </a:pPr>
            <a:endParaRPr/>
          </a:p>
        </p:txBody>
      </p:sp>
      <p:sp>
        <p:nvSpPr>
          <p:cNvPr id="38" name="Chevron"/>
          <p:cNvSpPr/>
          <p:nvPr/>
        </p:nvSpPr>
        <p:spPr>
          <a:xfrm>
            <a:off x="3449637" y="3005137"/>
            <a:ext cx="184151" cy="228601"/>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9" rIns="45719" anchor="ctr"/>
          <a:lstStyle/>
          <a:p>
            <a:pPr>
              <a:defRPr>
                <a:solidFill>
                  <a:srgbClr val="FFFFFF"/>
                </a:solidFill>
              </a:defRPr>
            </a:pPr>
            <a:endParaRPr/>
          </a:p>
        </p:txBody>
      </p:sp>
      <p:sp>
        <p:nvSpPr>
          <p:cNvPr id="39" name="Title Text"/>
          <p:cNvSpPr txBox="1">
            <a:spLocks noGrp="1"/>
          </p:cNvSpPr>
          <p:nvPr>
            <p:ph type="title"/>
          </p:nvPr>
        </p:nvSpPr>
        <p:spPr>
          <a:xfrm>
            <a:off x="457200" y="274637"/>
            <a:ext cx="8229600" cy="1143001"/>
          </a:xfrm>
          <a:prstGeom prst="rect">
            <a:avLst/>
          </a:prstGeom>
        </p:spPr>
        <p:txBody>
          <a:bodyPr>
            <a:normAutofit/>
          </a:bodyPr>
          <a:lstStyle>
            <a:lvl1pPr>
              <a:defRPr>
                <a:solidFill>
                  <a:srgbClr val="DEF5FA"/>
                </a:solidFill>
              </a:defRPr>
            </a:lvl1pPr>
          </a:lstStyle>
          <a:p>
            <a:r>
              <a:t>Title Text</a:t>
            </a:r>
          </a:p>
        </p:txBody>
      </p:sp>
      <p:sp>
        <p:nvSpPr>
          <p:cNvPr id="40" name="Body Level One…"/>
          <p:cNvSpPr txBox="1">
            <a:spLocks noGrp="1"/>
          </p:cNvSpPr>
          <p:nvPr>
            <p:ph type="body" idx="1"/>
          </p:nvPr>
        </p:nvSpPr>
        <p:spPr>
          <a:xfrm>
            <a:off x="457200" y="1481137"/>
            <a:ext cx="8229600" cy="4525963"/>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457200" y="274637"/>
            <a:ext cx="8229600" cy="1143001"/>
          </a:xfrm>
          <a:prstGeom prst="rect">
            <a:avLst/>
          </a:prstGeom>
        </p:spPr>
        <p:txBody>
          <a:bodyPr>
            <a:normAutofit/>
          </a:bodyPr>
          <a:lstStyle>
            <a:lvl1pPr>
              <a:defRPr>
                <a:solidFill>
                  <a:srgbClr val="DEF5FA"/>
                </a:solidFill>
              </a:defRPr>
            </a:lvl1pPr>
          </a:lstStyle>
          <a:p>
            <a:r>
              <a:t>Title Text</a:t>
            </a:r>
          </a:p>
        </p:txBody>
      </p:sp>
      <p:sp>
        <p:nvSpPr>
          <p:cNvPr id="49" name="Body Level One…"/>
          <p:cNvSpPr txBox="1">
            <a:spLocks noGrp="1"/>
          </p:cNvSpPr>
          <p:nvPr>
            <p:ph type="body" idx="1"/>
          </p:nvPr>
        </p:nvSpPr>
        <p:spPr>
          <a:xfrm>
            <a:off x="457200" y="1481137"/>
            <a:ext cx="8229600" cy="4525963"/>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274637"/>
            <a:ext cx="8229600" cy="1143001"/>
          </a:xfrm>
          <a:prstGeom prst="rect">
            <a:avLst/>
          </a:prstGeom>
        </p:spPr>
        <p:txBody>
          <a:bodyPr>
            <a:normAutofit/>
          </a:bodyPr>
          <a:lstStyle/>
          <a:p>
            <a:r>
              <a:t>Title Text</a:t>
            </a:r>
          </a:p>
        </p:txBody>
      </p:sp>
      <p:sp>
        <p:nvSpPr>
          <p:cNvPr id="58" name="Body Level One…"/>
          <p:cNvSpPr txBox="1">
            <a:spLocks noGrp="1"/>
          </p:cNvSpPr>
          <p:nvPr>
            <p:ph type="body" idx="1"/>
          </p:nvPr>
        </p:nvSpPr>
        <p:spPr>
          <a:xfrm>
            <a:off x="457200" y="1481137"/>
            <a:ext cx="8229600" cy="45259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Title Text"/>
          <p:cNvSpPr txBox="1">
            <a:spLocks noGrp="1"/>
          </p:cNvSpPr>
          <p:nvPr>
            <p:ph type="title"/>
          </p:nvPr>
        </p:nvSpPr>
        <p:spPr>
          <a:xfrm>
            <a:off x="457200" y="274637"/>
            <a:ext cx="8229600" cy="1143001"/>
          </a:xfrm>
          <a:prstGeom prst="rect">
            <a:avLst/>
          </a:prstGeom>
        </p:spPr>
        <p:txBody>
          <a:bodyPr>
            <a:normAutofit/>
          </a:bodyPr>
          <a:lstStyle>
            <a:lvl1pPr>
              <a:defRPr>
                <a:solidFill>
                  <a:srgbClr val="DEF5FA"/>
                </a:solidFill>
              </a:defRPr>
            </a:lvl1pPr>
          </a:lstStyle>
          <a:p>
            <a:r>
              <a:t>Title Text</a:t>
            </a:r>
          </a:p>
        </p:txBody>
      </p:sp>
      <p:sp>
        <p:nvSpPr>
          <p:cNvPr id="67" name="Body Level One…"/>
          <p:cNvSpPr txBox="1">
            <a:spLocks noGrp="1"/>
          </p:cNvSpPr>
          <p:nvPr>
            <p:ph type="body" idx="1"/>
          </p:nvPr>
        </p:nvSpPr>
        <p:spPr>
          <a:xfrm>
            <a:off x="457200" y="1481137"/>
            <a:ext cx="8229600" cy="4525963"/>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Title Text"/>
          <p:cNvSpPr txBox="1">
            <a:spLocks noGrp="1"/>
          </p:cNvSpPr>
          <p:nvPr>
            <p:ph type="title"/>
          </p:nvPr>
        </p:nvSpPr>
        <p:spPr>
          <a:xfrm>
            <a:off x="457200" y="274637"/>
            <a:ext cx="8229600" cy="1143001"/>
          </a:xfrm>
          <a:prstGeom prst="rect">
            <a:avLst/>
          </a:prstGeom>
        </p:spPr>
        <p:txBody>
          <a:bodyPr>
            <a:normAutofit/>
          </a:bodyPr>
          <a:lstStyle/>
          <a:p>
            <a:r>
              <a:t>Title Text</a:t>
            </a:r>
          </a:p>
        </p:txBody>
      </p:sp>
      <p:sp>
        <p:nvSpPr>
          <p:cNvPr id="76" name="Body Level One…"/>
          <p:cNvSpPr txBox="1">
            <a:spLocks noGrp="1"/>
          </p:cNvSpPr>
          <p:nvPr>
            <p:ph type="body" idx="1"/>
          </p:nvPr>
        </p:nvSpPr>
        <p:spPr>
          <a:xfrm>
            <a:off x="457200" y="1481137"/>
            <a:ext cx="8229600" cy="45259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4" name="Chevron"/>
          <p:cNvSpPr/>
          <p:nvPr/>
        </p:nvSpPr>
        <p:spPr>
          <a:xfrm>
            <a:off x="8664575"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9" rIns="45719" anchor="ctr"/>
          <a:lstStyle/>
          <a:p>
            <a:pPr>
              <a:defRPr>
                <a:solidFill>
                  <a:srgbClr val="FFFFFF"/>
                </a:solidFill>
              </a:defRPr>
            </a:pPr>
            <a:endParaRPr/>
          </a:p>
        </p:txBody>
      </p:sp>
      <p:sp>
        <p:nvSpPr>
          <p:cNvPr id="85" name="Chevron"/>
          <p:cNvSpPr/>
          <p:nvPr/>
        </p:nvSpPr>
        <p:spPr>
          <a:xfrm>
            <a:off x="8477250"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9" rIns="45719" anchor="ctr"/>
          <a:lstStyle/>
          <a:p>
            <a:pPr>
              <a:defRPr>
                <a:solidFill>
                  <a:srgbClr val="FFFFFF"/>
                </a:solidFill>
              </a:defRPr>
            </a:pPr>
            <a:endParaRPr/>
          </a:p>
        </p:txBody>
      </p:sp>
      <p:sp>
        <p:nvSpPr>
          <p:cNvPr id="86" name="Title Text"/>
          <p:cNvSpPr txBox="1">
            <a:spLocks noGrp="1"/>
          </p:cNvSpPr>
          <p:nvPr>
            <p:ph type="title"/>
          </p:nvPr>
        </p:nvSpPr>
        <p:spPr>
          <a:xfrm>
            <a:off x="457200" y="274637"/>
            <a:ext cx="8229600" cy="1143001"/>
          </a:xfrm>
          <a:prstGeom prst="rect">
            <a:avLst/>
          </a:prstGeom>
        </p:spPr>
        <p:txBody>
          <a:bodyPr>
            <a:normAutofit/>
          </a:bodyPr>
          <a:lstStyle>
            <a:lvl1pPr>
              <a:defRPr>
                <a:solidFill>
                  <a:srgbClr val="DEF5FA"/>
                </a:solidFill>
              </a:defRPr>
            </a:lvl1pPr>
          </a:lstStyle>
          <a:p>
            <a:r>
              <a:t>Title Text</a:t>
            </a:r>
          </a:p>
        </p:txBody>
      </p:sp>
      <p:sp>
        <p:nvSpPr>
          <p:cNvPr id="87" name="Body Level One…"/>
          <p:cNvSpPr txBox="1">
            <a:spLocks noGrp="1"/>
          </p:cNvSpPr>
          <p:nvPr>
            <p:ph type="body" idx="1"/>
          </p:nvPr>
        </p:nvSpPr>
        <p:spPr>
          <a:xfrm>
            <a:off x="457200" y="1481137"/>
            <a:ext cx="8229600" cy="4525963"/>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a:off x="500062" y="5945187"/>
            <a:ext cx="4940301" cy="920751"/>
          </a:xfrm>
          <a:custGeom>
            <a:avLst/>
            <a:gdLst/>
            <a:ahLst/>
            <a:cxnLst>
              <a:cxn ang="0">
                <a:pos x="wd2" y="hd2"/>
              </a:cxn>
              <a:cxn ang="5400000">
                <a:pos x="wd2" y="hd2"/>
              </a:cxn>
              <a:cxn ang="10800000">
                <a:pos x="wd2" y="hd2"/>
              </a:cxn>
              <a:cxn ang="16200000">
                <a:pos x="wd2" y="hd2"/>
              </a:cxn>
            </a:cxnLst>
            <a:rect l="0" t="0" r="r" b="b"/>
            <a:pathLst>
              <a:path w="21600" h="21600" extrusionOk="0">
                <a:moveTo>
                  <a:pt x="0" y="128"/>
                </a:moveTo>
                <a:lnTo>
                  <a:pt x="21600" y="21600"/>
                </a:lnTo>
                <a:lnTo>
                  <a:pt x="16039" y="21600"/>
                </a:lnTo>
                <a:lnTo>
                  <a:pt x="3" y="0"/>
                </a:lnTo>
              </a:path>
            </a:pathLst>
          </a:custGeom>
          <a:solidFill>
            <a:srgbClr val="9FCBDC">
              <a:alpha val="39999"/>
            </a:srgbClr>
          </a:solidFill>
          <a:ln w="12700">
            <a:miter lim="400000"/>
          </a:ln>
        </p:spPr>
        <p:txBody>
          <a:bodyPr lIns="45719" rIns="45719"/>
          <a:lstStyle/>
          <a:p>
            <a:pPr>
              <a:defRPr>
                <a:latin typeface="Arial"/>
                <a:ea typeface="Arial"/>
                <a:cs typeface="Arial"/>
                <a:sym typeface="Arial"/>
              </a:defRPr>
            </a:pPr>
            <a:endParaRPr/>
          </a:p>
        </p:txBody>
      </p:sp>
      <p:sp>
        <p:nvSpPr>
          <p:cNvPr id="3" name="Line"/>
          <p:cNvSpPr/>
          <p:nvPr/>
        </p:nvSpPr>
        <p:spPr>
          <a:xfrm>
            <a:off x="485775" y="5938837"/>
            <a:ext cx="3690938" cy="9334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90"/>
                </a:lnTo>
                <a:lnTo>
                  <a:pt x="17057" y="21600"/>
                </a:lnTo>
                <a:lnTo>
                  <a:pt x="46" y="147"/>
                </a:lnTo>
              </a:path>
            </a:pathLst>
          </a:custGeom>
          <a:solidFill>
            <a:srgbClr val="000000"/>
          </a:solidFill>
          <a:ln w="12700">
            <a:miter lim="400000"/>
          </a:ln>
        </p:spPr>
        <p:txBody>
          <a:bodyPr lIns="45719" rIns="45719"/>
          <a:lstStyle/>
          <a:p>
            <a:pPr>
              <a:defRPr>
                <a:latin typeface="Arial"/>
                <a:ea typeface="Arial"/>
                <a:cs typeface="Arial"/>
                <a:sym typeface="Arial"/>
              </a:defRPr>
            </a:pPr>
            <a:endParaRPr/>
          </a:p>
        </p:txBody>
      </p:sp>
      <p:pic>
        <p:nvPicPr>
          <p:cNvPr id="4" name="image.png" descr="image.png"/>
          <p:cNvPicPr>
            <a:picLocks noChangeAspect="1"/>
          </p:cNvPicPr>
          <p:nvPr/>
        </p:nvPicPr>
        <p:blipFill>
          <a:blip r:embed="rId10">
            <a:extLst/>
          </a:blip>
          <a:stretch>
            <a:fillRect/>
          </a:stretch>
        </p:blipFill>
        <p:spPr>
          <a:xfrm>
            <a:off x="-6350" y="5791200"/>
            <a:ext cx="3402013" cy="1079500"/>
          </a:xfrm>
          <a:prstGeom prst="rect">
            <a:avLst/>
          </a:prstGeom>
          <a:ln w="12700">
            <a:miter lim="400000"/>
          </a:ln>
        </p:spPr>
      </p:pic>
      <p:pic>
        <p:nvPicPr>
          <p:cNvPr id="5" name="image.png" descr="image.png"/>
          <p:cNvPicPr>
            <a:picLocks noChangeAspect="1"/>
          </p:cNvPicPr>
          <p:nvPr/>
        </p:nvPicPr>
        <p:blipFill>
          <a:blip r:embed="rId11">
            <a:extLst/>
          </a:blip>
          <a:stretch>
            <a:fillRect/>
          </a:stretch>
        </p:blipFill>
        <p:spPr>
          <a:xfrm>
            <a:off x="-19050" y="5778500"/>
            <a:ext cx="3421063" cy="1098550"/>
          </a:xfrm>
          <a:prstGeom prst="rect">
            <a:avLst/>
          </a:prstGeom>
          <a:ln w="12700">
            <a:miter lim="400000"/>
          </a:ln>
        </p:spPr>
      </p:pic>
      <p:sp>
        <p:nvSpPr>
          <p:cNvPr id="6" name="Slide Number"/>
          <p:cNvSpPr txBox="1">
            <a:spLocks noGrp="1"/>
          </p:cNvSpPr>
          <p:nvPr>
            <p:ph type="sldNum" sz="quarter" idx="2"/>
          </p:nvPr>
        </p:nvSpPr>
        <p:spPr>
          <a:xfrm>
            <a:off x="8761725" y="6522531"/>
            <a:ext cx="252100" cy="251332"/>
          </a:xfrm>
          <a:prstGeom prst="rect">
            <a:avLst/>
          </a:prstGeom>
          <a:ln w="12700">
            <a:miter lim="400000"/>
          </a:ln>
        </p:spPr>
        <p:txBody>
          <a:bodyPr wrap="none" lIns="45719" rIns="45719" anchor="b">
            <a:spAutoFit/>
          </a:bodyPr>
          <a:lstStyle>
            <a:lvl1pPr algn="r">
              <a:defRPr sz="1000"/>
            </a:lvl1pPr>
          </a:lstStyle>
          <a:p>
            <a:fld id="{86CB4B4D-7CA3-9044-876B-883B54F8677D}" type="slidenum">
              <a:t>‹#›</a:t>
            </a:fld>
            <a:endParaRPr/>
          </a:p>
        </p:txBody>
      </p:sp>
      <p:sp>
        <p:nvSpPr>
          <p:cNvPr id="7"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8"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4100" b="1" i="0" u="none" strike="noStrike" cap="none" spc="0" baseline="0">
          <a:ln>
            <a:noFill/>
          </a:ln>
          <a:solidFill>
            <a:srgbClr val="464646"/>
          </a:solidFill>
          <a:uFillTx/>
          <a:latin typeface="Lucida Sans Unicode"/>
          <a:ea typeface="Lucida Sans Unicode"/>
          <a:cs typeface="Lucida Sans Unicode"/>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ln>
            <a:noFill/>
          </a:ln>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ln>
            <a:noFill/>
          </a:ln>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ln>
            <a:noFill/>
          </a:ln>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ln>
            <a:noFill/>
          </a:ln>
          <a:solidFill>
            <a:srgbClr val="464646"/>
          </a:solidFill>
          <a:uFillTx/>
          <a:latin typeface="Lucida Sans Unicode"/>
          <a:ea typeface="Lucida Sans Unicode"/>
          <a:cs typeface="Lucida Sans Unicode"/>
          <a:sym typeface="Lucida Sans Unicode"/>
        </a:defRPr>
      </a:lvl5pPr>
      <a:lvl6pPr marL="0" marR="0" indent="457200" algn="l" defTabSz="914400" rtl="0" latinLnBrk="0">
        <a:lnSpc>
          <a:spcPct val="100000"/>
        </a:lnSpc>
        <a:spcBef>
          <a:spcPts val="0"/>
        </a:spcBef>
        <a:spcAft>
          <a:spcPts val="0"/>
        </a:spcAft>
        <a:buClrTx/>
        <a:buSzTx/>
        <a:buFontTx/>
        <a:buNone/>
        <a:tabLst/>
        <a:defRPr sz="4100" b="1" i="0" u="none" strike="noStrike" cap="none" spc="0" baseline="0">
          <a:ln>
            <a:noFill/>
          </a:ln>
          <a:solidFill>
            <a:srgbClr val="464646"/>
          </a:solidFill>
          <a:uFillTx/>
          <a:latin typeface="Lucida Sans Unicode"/>
          <a:ea typeface="Lucida Sans Unicode"/>
          <a:cs typeface="Lucida Sans Unicode"/>
          <a:sym typeface="Lucida Sans Unicode"/>
        </a:defRPr>
      </a:lvl6pPr>
      <a:lvl7pPr marL="0" marR="0" indent="914400" algn="l" defTabSz="914400" rtl="0" latinLnBrk="0">
        <a:lnSpc>
          <a:spcPct val="100000"/>
        </a:lnSpc>
        <a:spcBef>
          <a:spcPts val="0"/>
        </a:spcBef>
        <a:spcAft>
          <a:spcPts val="0"/>
        </a:spcAft>
        <a:buClrTx/>
        <a:buSzTx/>
        <a:buFontTx/>
        <a:buNone/>
        <a:tabLst/>
        <a:defRPr sz="4100" b="1" i="0" u="none" strike="noStrike" cap="none" spc="0" baseline="0">
          <a:ln>
            <a:noFill/>
          </a:ln>
          <a:solidFill>
            <a:srgbClr val="464646"/>
          </a:solidFill>
          <a:uFillTx/>
          <a:latin typeface="Lucida Sans Unicode"/>
          <a:ea typeface="Lucida Sans Unicode"/>
          <a:cs typeface="Lucida Sans Unicode"/>
          <a:sym typeface="Lucida Sans Unicode"/>
        </a:defRPr>
      </a:lvl7pPr>
      <a:lvl8pPr marL="0" marR="0" indent="1371600" algn="l" defTabSz="914400" rtl="0" latinLnBrk="0">
        <a:lnSpc>
          <a:spcPct val="100000"/>
        </a:lnSpc>
        <a:spcBef>
          <a:spcPts val="0"/>
        </a:spcBef>
        <a:spcAft>
          <a:spcPts val="0"/>
        </a:spcAft>
        <a:buClrTx/>
        <a:buSzTx/>
        <a:buFontTx/>
        <a:buNone/>
        <a:tabLst/>
        <a:defRPr sz="4100" b="1" i="0" u="none" strike="noStrike" cap="none" spc="0" baseline="0">
          <a:ln>
            <a:noFill/>
          </a:ln>
          <a:solidFill>
            <a:srgbClr val="464646"/>
          </a:solidFill>
          <a:uFillTx/>
          <a:latin typeface="Lucida Sans Unicode"/>
          <a:ea typeface="Lucida Sans Unicode"/>
          <a:cs typeface="Lucida Sans Unicode"/>
          <a:sym typeface="Lucida Sans Unicode"/>
        </a:defRPr>
      </a:lvl8pPr>
      <a:lvl9pPr marL="0" marR="0" indent="1828800" algn="l" defTabSz="914400" rtl="0" latinLnBrk="0">
        <a:lnSpc>
          <a:spcPct val="100000"/>
        </a:lnSpc>
        <a:spcBef>
          <a:spcPts val="0"/>
        </a:spcBef>
        <a:spcAft>
          <a:spcPts val="0"/>
        </a:spcAft>
        <a:buClrTx/>
        <a:buSzTx/>
        <a:buFontTx/>
        <a:buNone/>
        <a:tabLst/>
        <a:defRPr sz="4100" b="1" i="0" u="none" strike="noStrike" cap="none" spc="0" baseline="0">
          <a:ln>
            <a:noFill/>
          </a:ln>
          <a:solidFill>
            <a:srgbClr val="464646"/>
          </a:solidFill>
          <a:uFillTx/>
          <a:latin typeface="Lucida Sans Unicode"/>
          <a:ea typeface="Lucida Sans Unicode"/>
          <a:cs typeface="Lucida Sans Unicode"/>
          <a:sym typeface="Lucida Sans Unicode"/>
        </a:defRPr>
      </a:lvl9pPr>
    </p:titleStyle>
    <p:bodyStyle>
      <a:lvl1pPr marL="365125" marR="0" indent="-255587" algn="l" defTabSz="914400" rtl="0" latinLnBrk="0">
        <a:lnSpc>
          <a:spcPct val="100000"/>
        </a:lnSpc>
        <a:spcBef>
          <a:spcPts val="400"/>
        </a:spcBef>
        <a:spcAft>
          <a:spcPts val="0"/>
        </a:spcAft>
        <a:buClr>
          <a:schemeClr val="accent1"/>
        </a:buClr>
        <a:buSzPct val="68000"/>
        <a:buFontTx/>
        <a:buChar char="●"/>
        <a:tabLst/>
        <a:defRPr sz="2700" b="0" i="0" u="none" strike="noStrike" cap="none" spc="0" baseline="0">
          <a:ln>
            <a:noFill/>
          </a:ln>
          <a:solidFill>
            <a:srgbClr val="000000"/>
          </a:solidFill>
          <a:uFillTx/>
          <a:latin typeface="Lucida Sans Unicode"/>
          <a:ea typeface="Lucida Sans Unicode"/>
          <a:cs typeface="Lucida Sans Unicode"/>
          <a:sym typeface="Lucida Sans Unicode"/>
        </a:defRPr>
      </a:lvl1pPr>
      <a:lvl2pPr marL="660468" marR="0" indent="-268356"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ln>
            <a:noFill/>
          </a:ln>
          <a:solidFill>
            <a:srgbClr val="000000"/>
          </a:solidFill>
          <a:uFillTx/>
          <a:latin typeface="Lucida Sans Unicode"/>
          <a:ea typeface="Lucida Sans Unicode"/>
          <a:cs typeface="Lucida Sans Unicode"/>
          <a:sym typeface="Lucida Sans Unicode"/>
        </a:defRPr>
      </a:lvl2pPr>
      <a:lvl3pPr marL="924151" marR="0" indent="-293914"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ln>
            <a:noFill/>
          </a:ln>
          <a:solidFill>
            <a:srgbClr val="000000"/>
          </a:solidFill>
          <a:uFillTx/>
          <a:latin typeface="Lucida Sans Unicode"/>
          <a:ea typeface="Lucida Sans Unicode"/>
          <a:cs typeface="Lucida Sans Unicode"/>
          <a:sym typeface="Lucida Sans Unicode"/>
        </a:defRPr>
      </a:lvl3pPr>
      <a:lvl4pPr marL="1239252" marR="0" indent="-324852"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ln>
            <a:noFill/>
          </a:ln>
          <a:solidFill>
            <a:srgbClr val="000000"/>
          </a:solidFill>
          <a:uFillTx/>
          <a:latin typeface="Lucida Sans Unicode"/>
          <a:ea typeface="Lucida Sans Unicode"/>
          <a:cs typeface="Lucida Sans Unicode"/>
          <a:sym typeface="Lucida Sans Unicode"/>
        </a:defRPr>
      </a:lvl4pPr>
      <a:lvl5pPr marL="1485900" marR="0" indent="-342900" algn="l" defTabSz="914400" rtl="0" latinLnBrk="0">
        <a:lnSpc>
          <a:spcPct val="100000"/>
        </a:lnSpc>
        <a:spcBef>
          <a:spcPts val="400"/>
        </a:spcBef>
        <a:spcAft>
          <a:spcPts val="0"/>
        </a:spcAft>
        <a:buClr>
          <a:schemeClr val="accent1"/>
        </a:buClr>
        <a:buSzPct val="100000"/>
        <a:buFontTx/>
        <a:buChar char="●"/>
        <a:tabLst/>
        <a:defRPr sz="2700" b="0" i="0" u="none" strike="noStrike" cap="none" spc="0" baseline="0">
          <a:ln>
            <a:noFill/>
          </a:ln>
          <a:solidFill>
            <a:srgbClr val="000000"/>
          </a:solidFill>
          <a:uFillTx/>
          <a:latin typeface="Lucida Sans Unicode"/>
          <a:ea typeface="Lucida Sans Unicode"/>
          <a:cs typeface="Lucida Sans Unicode"/>
          <a:sym typeface="Lucida Sans Unicode"/>
        </a:defRPr>
      </a:lvl5pPr>
      <a:lvl6pPr marL="1943100" marR="0" indent="-342900" algn="l" defTabSz="914400" rtl="0" latinLnBrk="0">
        <a:lnSpc>
          <a:spcPct val="100000"/>
        </a:lnSpc>
        <a:spcBef>
          <a:spcPts val="400"/>
        </a:spcBef>
        <a:spcAft>
          <a:spcPts val="0"/>
        </a:spcAft>
        <a:buClr>
          <a:schemeClr val="accent1"/>
        </a:buClr>
        <a:buSzPct val="100000"/>
        <a:buFont typeface="Wingdings 3"/>
        <a:buChar char=""/>
        <a:tabLst/>
        <a:defRPr sz="2700" b="0" i="0" u="none" strike="noStrike" cap="none" spc="0" baseline="0">
          <a:ln>
            <a:noFill/>
          </a:ln>
          <a:solidFill>
            <a:srgbClr val="000000"/>
          </a:solidFill>
          <a:uFillTx/>
          <a:latin typeface="Lucida Sans Unicode"/>
          <a:ea typeface="Lucida Sans Unicode"/>
          <a:cs typeface="Lucida Sans Unicode"/>
          <a:sym typeface="Lucida Sans Unicode"/>
        </a:defRPr>
      </a:lvl6pPr>
      <a:lvl7pPr marL="2400300" marR="0" indent="-342900" algn="l" defTabSz="914400" rtl="0" latinLnBrk="0">
        <a:lnSpc>
          <a:spcPct val="100000"/>
        </a:lnSpc>
        <a:spcBef>
          <a:spcPts val="400"/>
        </a:spcBef>
        <a:spcAft>
          <a:spcPts val="0"/>
        </a:spcAft>
        <a:buClr>
          <a:schemeClr val="accent1"/>
        </a:buClr>
        <a:buSzPct val="100000"/>
        <a:buFont typeface="Wingdings 3"/>
        <a:buChar char=""/>
        <a:tabLst/>
        <a:defRPr sz="2700" b="0" i="0" u="none" strike="noStrike" cap="none" spc="0" baseline="0">
          <a:ln>
            <a:noFill/>
          </a:ln>
          <a:solidFill>
            <a:srgbClr val="000000"/>
          </a:solidFill>
          <a:uFillTx/>
          <a:latin typeface="Lucida Sans Unicode"/>
          <a:ea typeface="Lucida Sans Unicode"/>
          <a:cs typeface="Lucida Sans Unicode"/>
          <a:sym typeface="Lucida Sans Unicode"/>
        </a:defRPr>
      </a:lvl7pPr>
      <a:lvl8pPr marL="2857500" marR="0" indent="-342900" algn="l" defTabSz="914400" rtl="0" latinLnBrk="0">
        <a:lnSpc>
          <a:spcPct val="100000"/>
        </a:lnSpc>
        <a:spcBef>
          <a:spcPts val="400"/>
        </a:spcBef>
        <a:spcAft>
          <a:spcPts val="0"/>
        </a:spcAft>
        <a:buClr>
          <a:schemeClr val="accent1"/>
        </a:buClr>
        <a:buSzPct val="100000"/>
        <a:buFont typeface="Wingdings 3"/>
        <a:buChar char=""/>
        <a:tabLst/>
        <a:defRPr sz="2700" b="0" i="0" u="none" strike="noStrike" cap="none" spc="0" baseline="0">
          <a:ln>
            <a:noFill/>
          </a:ln>
          <a:solidFill>
            <a:srgbClr val="000000"/>
          </a:solidFill>
          <a:uFillTx/>
          <a:latin typeface="Lucida Sans Unicode"/>
          <a:ea typeface="Lucida Sans Unicode"/>
          <a:cs typeface="Lucida Sans Unicode"/>
          <a:sym typeface="Lucida Sans Unicode"/>
        </a:defRPr>
      </a:lvl8pPr>
      <a:lvl9pPr marL="3314700" marR="0" indent="-342900" algn="l" defTabSz="914400" rtl="0" latinLnBrk="0">
        <a:lnSpc>
          <a:spcPct val="100000"/>
        </a:lnSpc>
        <a:spcBef>
          <a:spcPts val="400"/>
        </a:spcBef>
        <a:spcAft>
          <a:spcPts val="0"/>
        </a:spcAft>
        <a:buClr>
          <a:schemeClr val="accent1"/>
        </a:buClr>
        <a:buSzPct val="100000"/>
        <a:buFont typeface="Wingdings 3"/>
        <a:buChar char=""/>
        <a:tabLst/>
        <a:defRPr sz="2700" b="0" i="0" u="none" strike="noStrike" cap="none" spc="0" baseline="0">
          <a:ln>
            <a:noFill/>
          </a:ln>
          <a:solidFill>
            <a:srgbClr val="000000"/>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Lucida Sans Unico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info@federalemployeeadvocates.com"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Questions@federalemployeeadvocates.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resented by…"/>
          <p:cNvSpPr txBox="1">
            <a:spLocks noGrp="1"/>
          </p:cNvSpPr>
          <p:nvPr>
            <p:ph type="body" idx="4294967295"/>
          </p:nvPr>
        </p:nvSpPr>
        <p:spPr>
          <a:xfrm>
            <a:off x="457200" y="1481137"/>
            <a:ext cx="8229600" cy="4525963"/>
          </a:xfrm>
          <a:prstGeom prst="rect">
            <a:avLst/>
          </a:prstGeom>
        </p:spPr>
        <p:txBody>
          <a:bodyPr>
            <a:normAutofit/>
          </a:bodyPr>
          <a:lstStyle/>
          <a:p>
            <a:pPr marL="255587" indent="-146050" algn="ctr">
              <a:buSzTx/>
              <a:buFont typeface="Wingdings 3"/>
              <a:buNone/>
            </a:pPr>
            <a:r>
              <a:t>Presented by</a:t>
            </a:r>
          </a:p>
          <a:p>
            <a:pPr marL="255587" indent="-146050">
              <a:buSzTx/>
              <a:buFont typeface="Wingdings 3"/>
              <a:buNone/>
              <a:defRPr sz="2400"/>
            </a:pPr>
            <a:endParaRPr/>
          </a:p>
          <a:p>
            <a:pPr marL="255587" indent="-146050">
              <a:buSzTx/>
              <a:buFont typeface="Wingdings 3"/>
              <a:buNone/>
              <a:defRPr sz="2400"/>
            </a:pPr>
            <a:r>
              <a:t>Vincent J. Bono, J.D. and Carolyn Marie Tobin, MA</a:t>
            </a:r>
          </a:p>
          <a:p>
            <a:pPr marL="255587" indent="-146050">
              <a:buSzTx/>
              <a:buFont typeface="Wingdings 3"/>
              <a:buNone/>
              <a:defRPr sz="2400"/>
            </a:pPr>
            <a:r>
              <a:t> </a:t>
            </a:r>
            <a:endParaRPr sz="2000"/>
          </a:p>
          <a:p>
            <a:pPr marL="255587" indent="-146050">
              <a:buSzTx/>
              <a:buFont typeface="Wingdings 3"/>
              <a:buNone/>
              <a:defRPr sz="2400"/>
            </a:pPr>
            <a:r>
              <a:t>Please email your questions to Carolyn Tobin: </a:t>
            </a:r>
          </a:p>
          <a:p>
            <a:pPr marL="255587" indent="-146050">
              <a:buSzTx/>
              <a:buFont typeface="Wingdings 3"/>
              <a:buNone/>
              <a:defRPr sz="2000"/>
            </a:pPr>
            <a:endParaRPr/>
          </a:p>
          <a:p>
            <a:pPr marL="255587" indent="-146050">
              <a:buSzTx/>
              <a:buFont typeface="Wingdings 3"/>
              <a:buNone/>
              <a:defRPr sz="2000"/>
            </a:pPr>
            <a:r>
              <a:rPr u="sng">
                <a:solidFill>
                  <a:srgbClr val="FF8119"/>
                </a:solidFill>
                <a:uFill>
                  <a:solidFill>
                    <a:srgbClr val="FF8119"/>
                  </a:solidFill>
                </a:uFill>
                <a:hlinkClick r:id="rId2"/>
              </a:rPr>
              <a:t>Questions@federalemployeeadvocates.com</a:t>
            </a:r>
            <a:r>
              <a:t> </a:t>
            </a:r>
          </a:p>
          <a:p>
            <a:pPr marL="255587" indent="-146050">
              <a:buSzTx/>
              <a:buFont typeface="Wingdings 3"/>
              <a:buNone/>
              <a:defRPr sz="2000"/>
            </a:pPr>
            <a:endParaRPr/>
          </a:p>
          <a:p>
            <a:pPr marL="255587" indent="-146050">
              <a:buSzTx/>
              <a:buFont typeface="Wingdings 3"/>
              <a:buNone/>
              <a:defRPr sz="2000"/>
            </a:pPr>
            <a:r>
              <a:t>We will not reveal your identity on the call</a:t>
            </a:r>
          </a:p>
        </p:txBody>
      </p:sp>
      <p:pic>
        <p:nvPicPr>
          <p:cNvPr id="98" name="image.png" descr="image.png"/>
          <p:cNvPicPr>
            <a:picLocks noChangeAspect="1"/>
          </p:cNvPicPr>
          <p:nvPr/>
        </p:nvPicPr>
        <p:blipFill>
          <a:blip r:embed="rId3">
            <a:extLst/>
          </a:blip>
          <a:stretch>
            <a:fillRect/>
          </a:stretch>
        </p:blipFill>
        <p:spPr>
          <a:xfrm>
            <a:off x="457200" y="274637"/>
            <a:ext cx="8229600" cy="1146176"/>
          </a:xfrm>
          <a:prstGeom prst="rect">
            <a:avLst/>
          </a:prstGeom>
          <a:ln w="12700">
            <a:miter lim="400000"/>
          </a:ln>
        </p:spPr>
      </p:pic>
      <p:sp>
        <p:nvSpPr>
          <p:cNvPr id="99" name="Slide Number"/>
          <p:cNvSpPr txBox="1">
            <a:spLocks noGrp="1"/>
          </p:cNvSpPr>
          <p:nvPr>
            <p:ph type="sldNum" sz="quarter" idx="2"/>
          </p:nvPr>
        </p:nvSpPr>
        <p:spPr>
          <a:xfrm>
            <a:off x="8839053" y="6546877"/>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a:t>
            </a:fld>
            <a:endParaRPr/>
          </a:p>
        </p:txBody>
      </p:sp>
      <p:pic>
        <p:nvPicPr>
          <p:cNvPr id="100" name="round-vincebono.png" descr="round-vincebono.png"/>
          <p:cNvPicPr>
            <a:picLocks noChangeAspect="1"/>
          </p:cNvPicPr>
          <p:nvPr/>
        </p:nvPicPr>
        <p:blipFill>
          <a:blip r:embed="rId4">
            <a:extLst/>
          </a:blip>
          <a:stretch>
            <a:fillRect/>
          </a:stretch>
        </p:blipFill>
        <p:spPr>
          <a:xfrm>
            <a:off x="1600200" y="1066800"/>
            <a:ext cx="1219200" cy="1219200"/>
          </a:xfrm>
          <a:prstGeom prst="rect">
            <a:avLst/>
          </a:prstGeom>
          <a:ln w="12700">
            <a:miter lim="400000"/>
          </a:ln>
        </p:spPr>
      </p:pic>
      <p:pic>
        <p:nvPicPr>
          <p:cNvPr id="101" name="carolyn2.png" descr="carolyn2.png"/>
          <p:cNvPicPr>
            <a:picLocks noChangeAspect="1"/>
          </p:cNvPicPr>
          <p:nvPr/>
        </p:nvPicPr>
        <p:blipFill>
          <a:blip r:embed="rId5">
            <a:extLst/>
          </a:blip>
          <a:stretch>
            <a:fillRect/>
          </a:stretch>
        </p:blipFill>
        <p:spPr>
          <a:xfrm>
            <a:off x="6400800" y="1066800"/>
            <a:ext cx="1219200" cy="12192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SRS:                                FERS:…"/>
          <p:cNvSpPr txBox="1">
            <a:spLocks noGrp="1"/>
          </p:cNvSpPr>
          <p:nvPr>
            <p:ph type="body" idx="4294967295"/>
          </p:nvPr>
        </p:nvSpPr>
        <p:spPr>
          <a:xfrm>
            <a:off x="457200" y="1481137"/>
            <a:ext cx="8229600" cy="4525963"/>
          </a:xfrm>
          <a:prstGeom prst="rect">
            <a:avLst/>
          </a:prstGeom>
        </p:spPr>
        <p:txBody>
          <a:bodyPr>
            <a:normAutofit/>
          </a:bodyPr>
          <a:lstStyle/>
          <a:p>
            <a:pPr marL="314007" indent="-219805" defTabSz="786384">
              <a:spcBef>
                <a:spcPts val="300"/>
              </a:spcBef>
              <a:buChar char=""/>
              <a:defRPr sz="2322" b="1"/>
            </a:pPr>
            <a:r>
              <a:t>CSRS:                                FERS:</a:t>
            </a:r>
          </a:p>
          <a:p>
            <a:pPr marL="314007" indent="-219805" defTabSz="786384">
              <a:spcBef>
                <a:spcPts val="300"/>
              </a:spcBef>
              <a:buChar char=""/>
              <a:defRPr sz="2322"/>
            </a:pPr>
            <a:r>
              <a:t>Age 55 &amp; 30 Years        *MRA &amp; 30 Years</a:t>
            </a:r>
          </a:p>
          <a:p>
            <a:pPr marL="314007" indent="-219805" defTabSz="786384">
              <a:spcBef>
                <a:spcPts val="300"/>
              </a:spcBef>
              <a:buChar char=""/>
              <a:defRPr sz="2322"/>
            </a:pPr>
            <a:r>
              <a:t>Age 60 &amp; 20 Years          Age 60 &amp; 20 Years</a:t>
            </a:r>
          </a:p>
          <a:p>
            <a:pPr marL="314007" indent="-219805" defTabSz="786384">
              <a:spcBef>
                <a:spcPts val="300"/>
              </a:spcBef>
              <a:buChar char=""/>
              <a:defRPr sz="2322"/>
            </a:pPr>
            <a:r>
              <a:t>Age 62 &amp;   5 Years          Age 62 &amp;   5 Years</a:t>
            </a:r>
          </a:p>
          <a:p>
            <a:pPr marL="219805" indent="-125603" defTabSz="786384">
              <a:spcBef>
                <a:spcPts val="300"/>
              </a:spcBef>
              <a:buSzTx/>
              <a:buFont typeface="Wingdings 3"/>
              <a:buNone/>
              <a:defRPr sz="1204"/>
            </a:pPr>
            <a:r>
              <a:t>----------------------------------------------------------------------------</a:t>
            </a:r>
          </a:p>
          <a:p>
            <a:pPr marL="219805" indent="-125603" algn="ctr" defTabSz="786384">
              <a:spcBef>
                <a:spcPts val="300"/>
              </a:spcBef>
              <a:buSzTx/>
              <a:buFont typeface="Wingdings 3"/>
              <a:buNone/>
              <a:defRPr sz="2064"/>
            </a:pPr>
            <a:r>
              <a:t> FERS *MRA Plus 10 Years</a:t>
            </a:r>
            <a:endParaRPr sz="1376"/>
          </a:p>
          <a:p>
            <a:pPr marL="219805" indent="-125603" defTabSz="786384">
              <a:spcBef>
                <a:spcPts val="300"/>
              </a:spcBef>
              <a:buSzTx/>
              <a:buFont typeface="Wingdings 3"/>
              <a:buNone/>
              <a:defRPr sz="1720"/>
            </a:pPr>
            <a:endParaRPr sz="1376"/>
          </a:p>
          <a:p>
            <a:pPr marL="219805" indent="-125603" defTabSz="786384">
              <a:spcBef>
                <a:spcPts val="300"/>
              </a:spcBef>
              <a:buSzTx/>
              <a:buFont typeface="Wingdings 3"/>
              <a:buNone/>
              <a:defRPr sz="1720"/>
            </a:pPr>
            <a:r>
              <a:t>There is a 5% per year reduction if you are under age 62 when </a:t>
            </a:r>
          </a:p>
          <a:p>
            <a:pPr marL="219805" indent="-125603" defTabSz="786384">
              <a:spcBef>
                <a:spcPts val="300"/>
              </a:spcBef>
              <a:buSzTx/>
              <a:buFont typeface="Wingdings 3"/>
              <a:buNone/>
              <a:defRPr sz="1720"/>
            </a:pPr>
            <a:r>
              <a:t>you start collecting. Ex: If you started collecting at age 57, your</a:t>
            </a:r>
          </a:p>
          <a:p>
            <a:pPr marL="219805" indent="-125603" defTabSz="786384">
              <a:spcBef>
                <a:spcPts val="300"/>
              </a:spcBef>
              <a:buSzTx/>
              <a:buFont typeface="Wingdings 3"/>
              <a:buNone/>
              <a:defRPr sz="1720"/>
            </a:pPr>
            <a:r>
              <a:t> pension amount would be decreased by 25%, but you can avoid</a:t>
            </a:r>
          </a:p>
          <a:p>
            <a:pPr marL="219805" indent="-125603" defTabSz="786384">
              <a:spcBef>
                <a:spcPts val="300"/>
              </a:spcBef>
              <a:buSzTx/>
              <a:buFont typeface="Wingdings 3"/>
              <a:buNone/>
              <a:defRPr sz="1720"/>
            </a:pPr>
            <a:r>
              <a:t> the 5% reduction if you wait until age 62 to start collecting, or if you are age 60 at retirement and have 20 years of service. </a:t>
            </a:r>
          </a:p>
        </p:txBody>
      </p:sp>
      <p:pic>
        <p:nvPicPr>
          <p:cNvPr id="136"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37" name="Slide Number"/>
          <p:cNvSpPr txBox="1">
            <a:spLocks noGrp="1"/>
          </p:cNvSpPr>
          <p:nvPr>
            <p:ph type="sldNum" sz="quarter" idx="2"/>
          </p:nvPr>
        </p:nvSpPr>
        <p:spPr>
          <a:xfrm>
            <a:off x="8839053" y="6546877"/>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SRS                             FERS…"/>
          <p:cNvSpPr txBox="1">
            <a:spLocks noGrp="1"/>
          </p:cNvSpPr>
          <p:nvPr>
            <p:ph type="body" idx="4294967295"/>
          </p:nvPr>
        </p:nvSpPr>
        <p:spPr>
          <a:xfrm>
            <a:off x="457200" y="1481137"/>
            <a:ext cx="8229600" cy="4525963"/>
          </a:xfrm>
          <a:prstGeom prst="rect">
            <a:avLst/>
          </a:prstGeom>
        </p:spPr>
        <p:txBody>
          <a:bodyPr>
            <a:normAutofit/>
          </a:bodyPr>
          <a:lstStyle/>
          <a:p>
            <a:pPr marL="0" indent="101472" defTabSz="859536">
              <a:spcBef>
                <a:spcPts val="300"/>
              </a:spcBef>
              <a:buSzTx/>
              <a:buFont typeface="Wingdings 3"/>
              <a:buNone/>
              <a:defRPr sz="2538" b="1"/>
            </a:pPr>
            <a:r>
              <a:t>     </a:t>
            </a:r>
          </a:p>
          <a:p>
            <a:pPr marL="101472" indent="0" defTabSz="859536">
              <a:spcBef>
                <a:spcPts val="300"/>
              </a:spcBef>
              <a:buChar char=""/>
              <a:defRPr sz="2538" b="1"/>
            </a:pPr>
            <a:r>
              <a:t>      CSRS                             FERS</a:t>
            </a:r>
          </a:p>
          <a:p>
            <a:pPr marL="0" indent="101472" defTabSz="859536">
              <a:spcBef>
                <a:spcPts val="300"/>
              </a:spcBef>
              <a:buSzTx/>
              <a:buFont typeface="Wingdings 3"/>
              <a:buNone/>
              <a:defRPr sz="2538"/>
            </a:pPr>
            <a:endParaRPr b="1"/>
          </a:p>
          <a:p>
            <a:pPr marL="0" indent="101472" defTabSz="859536">
              <a:spcBef>
                <a:spcPts val="300"/>
              </a:spcBef>
              <a:buSzTx/>
              <a:buFont typeface="Wingdings 3"/>
              <a:buNone/>
              <a:defRPr sz="2538"/>
            </a:pPr>
            <a:r>
              <a:t>20 Years: 36.25%        20 Years: 20% or 22%</a:t>
            </a:r>
          </a:p>
          <a:p>
            <a:pPr marL="0" indent="101472" defTabSz="859536">
              <a:spcBef>
                <a:spcPts val="300"/>
              </a:spcBef>
              <a:buSzTx/>
              <a:buFont typeface="Wingdings 3"/>
              <a:buNone/>
              <a:defRPr sz="2538"/>
            </a:pPr>
            <a:r>
              <a:t>25 Years: 46.25%        25 Years: 25% or 27.5 %</a:t>
            </a:r>
          </a:p>
          <a:p>
            <a:pPr marL="0" indent="101472" defTabSz="859536">
              <a:spcBef>
                <a:spcPts val="300"/>
              </a:spcBef>
              <a:buSzTx/>
              <a:buFont typeface="Wingdings 3"/>
              <a:buNone/>
              <a:defRPr sz="2538"/>
            </a:pPr>
            <a:r>
              <a:t>30 Years: 56.25%        30 Years: 30% or 33%</a:t>
            </a:r>
          </a:p>
          <a:p>
            <a:pPr marL="0" indent="101472" defTabSz="859536">
              <a:spcBef>
                <a:spcPts val="300"/>
              </a:spcBef>
              <a:buSzTx/>
              <a:buFont typeface="Wingdings 3"/>
              <a:buNone/>
              <a:defRPr sz="2538"/>
            </a:pPr>
            <a:r>
              <a:t>35 Years: 66.25%        35 Years: 35% or 38.5%</a:t>
            </a:r>
          </a:p>
          <a:p>
            <a:pPr marL="0" indent="101472" defTabSz="859536">
              <a:spcBef>
                <a:spcPts val="300"/>
              </a:spcBef>
              <a:buSzTx/>
              <a:buFont typeface="Wingdings 3"/>
              <a:buNone/>
              <a:defRPr sz="2538"/>
            </a:pPr>
            <a:r>
              <a:t>40 Years: 76.25%        40 Years: 40% or 44%</a:t>
            </a:r>
          </a:p>
          <a:p>
            <a:pPr marL="0" indent="101472" defTabSz="859536">
              <a:spcBef>
                <a:spcPts val="300"/>
              </a:spcBef>
              <a:buSzTx/>
              <a:buFont typeface="Wingdings 3"/>
              <a:buNone/>
              <a:defRPr sz="2538"/>
            </a:pPr>
            <a:r>
              <a:t>42 Years: 80.00%        Will never reach 80%  </a:t>
            </a:r>
          </a:p>
        </p:txBody>
      </p:sp>
      <p:pic>
        <p:nvPicPr>
          <p:cNvPr id="140" name="image.png" descr="image.png"/>
          <p:cNvPicPr>
            <a:picLocks noChangeAspect="1"/>
          </p:cNvPicPr>
          <p:nvPr/>
        </p:nvPicPr>
        <p:blipFill>
          <a:blip r:embed="rId2">
            <a:extLst/>
          </a:blip>
          <a:stretch>
            <a:fillRect/>
          </a:stretch>
        </p:blipFill>
        <p:spPr>
          <a:xfrm>
            <a:off x="231775" y="73025"/>
            <a:ext cx="8229600" cy="1524000"/>
          </a:xfrm>
          <a:prstGeom prst="rect">
            <a:avLst/>
          </a:prstGeom>
          <a:ln w="12700">
            <a:miter lim="400000"/>
          </a:ln>
        </p:spPr>
      </p:pic>
      <p:sp>
        <p:nvSpPr>
          <p:cNvPr id="141"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FERS Employees…"/>
          <p:cNvSpPr txBox="1">
            <a:spLocks noGrp="1"/>
          </p:cNvSpPr>
          <p:nvPr>
            <p:ph type="body" idx="4294967295"/>
          </p:nvPr>
        </p:nvSpPr>
        <p:spPr>
          <a:xfrm>
            <a:off x="457200" y="1481137"/>
            <a:ext cx="8229600" cy="4525963"/>
          </a:xfrm>
          <a:prstGeom prst="rect">
            <a:avLst/>
          </a:prstGeom>
        </p:spPr>
        <p:txBody>
          <a:bodyPr>
            <a:normAutofit/>
          </a:bodyPr>
          <a:lstStyle/>
          <a:p>
            <a:pPr marL="0" indent="100393" algn="ctr" defTabSz="850391">
              <a:spcBef>
                <a:spcPts val="300"/>
              </a:spcBef>
              <a:buSzTx/>
              <a:buFont typeface="Wingdings 3"/>
              <a:buNone/>
              <a:defRPr sz="1860" b="1"/>
            </a:pPr>
            <a:r>
              <a:t>FERS Employees</a:t>
            </a:r>
          </a:p>
          <a:p>
            <a:pPr marL="0" indent="100393" defTabSz="850391">
              <a:spcBef>
                <a:spcPts val="300"/>
              </a:spcBef>
              <a:buSzTx/>
              <a:buFont typeface="Wingdings 3"/>
              <a:buNone/>
              <a:defRPr sz="2511"/>
            </a:pPr>
            <a:endParaRPr sz="1860" b="1"/>
          </a:p>
          <a:p>
            <a:pPr marL="0" indent="100393" defTabSz="850391">
              <a:spcBef>
                <a:spcPts val="300"/>
              </a:spcBef>
              <a:buSzTx/>
              <a:buFont typeface="Wingdings 3"/>
              <a:buNone/>
              <a:defRPr sz="1674"/>
            </a:pPr>
            <a:r>
              <a:t>A) If you are 62 years of age and have 20 or more years of service:</a:t>
            </a:r>
          </a:p>
          <a:p>
            <a:pPr marL="0" indent="100393" defTabSz="850391">
              <a:spcBef>
                <a:spcPts val="300"/>
              </a:spcBef>
              <a:buSzTx/>
              <a:buFont typeface="Wingdings 3"/>
              <a:buNone/>
              <a:defRPr sz="1674"/>
            </a:pPr>
            <a:endParaRPr/>
          </a:p>
          <a:p>
            <a:pPr marL="0" indent="100393" defTabSz="850391">
              <a:spcBef>
                <a:spcPts val="300"/>
              </a:spcBef>
              <a:buSzTx/>
              <a:buFont typeface="Wingdings 3"/>
              <a:buNone/>
              <a:defRPr sz="1674"/>
            </a:pPr>
            <a:r>
              <a:t>1.1% X the number of years of federal service X Your High Three</a:t>
            </a:r>
          </a:p>
          <a:p>
            <a:pPr marL="0" indent="100393" defTabSz="850391">
              <a:spcBef>
                <a:spcPts val="300"/>
              </a:spcBef>
              <a:buSzTx/>
              <a:buFont typeface="Wingdings 3"/>
              <a:buNone/>
              <a:defRPr sz="1674"/>
            </a:pPr>
            <a:r>
              <a:t> </a:t>
            </a:r>
          </a:p>
          <a:p>
            <a:pPr marL="0" indent="100393" defTabSz="850391">
              <a:spcBef>
                <a:spcPts val="300"/>
              </a:spcBef>
              <a:buSzTx/>
              <a:buFont typeface="Wingdings 3"/>
              <a:buNone/>
              <a:defRPr sz="1674"/>
            </a:pPr>
            <a:r>
              <a:t>If you don’t meet both criteria in A) the 1.1% drops down to 1.0% </a:t>
            </a:r>
          </a:p>
          <a:p>
            <a:pPr marL="100393" indent="0" defTabSz="850391">
              <a:spcBef>
                <a:spcPts val="300"/>
              </a:spcBef>
              <a:buChar char=""/>
              <a:defRPr sz="2511"/>
            </a:pPr>
            <a:endParaRPr sz="1674"/>
          </a:p>
          <a:p>
            <a:pPr marL="0" indent="100393" algn="ctr" defTabSz="850391">
              <a:spcBef>
                <a:spcPts val="300"/>
              </a:spcBef>
              <a:buSzTx/>
              <a:buFont typeface="Wingdings 3"/>
              <a:buNone/>
              <a:defRPr sz="1860" b="1"/>
            </a:pPr>
            <a:r>
              <a:t>CSRS Employees</a:t>
            </a:r>
          </a:p>
          <a:p>
            <a:pPr marL="0" indent="100393" algn="ctr" defTabSz="850391">
              <a:spcBef>
                <a:spcPts val="300"/>
              </a:spcBef>
              <a:buSzTx/>
              <a:buFont typeface="Wingdings 3"/>
              <a:buNone/>
              <a:defRPr sz="1674" b="1"/>
            </a:pPr>
            <a:endParaRPr/>
          </a:p>
          <a:p>
            <a:pPr marL="0" indent="100393" defTabSz="850391">
              <a:spcBef>
                <a:spcPts val="300"/>
              </a:spcBef>
              <a:buSzTx/>
              <a:buFont typeface="Wingdings 3"/>
              <a:buNone/>
              <a:defRPr sz="1674"/>
            </a:pPr>
            <a:r>
              <a:t>1.5% of your High Three for your first 5 years of federal service</a:t>
            </a:r>
          </a:p>
          <a:p>
            <a:pPr marL="0" indent="100393" defTabSz="850391">
              <a:spcBef>
                <a:spcPts val="300"/>
              </a:spcBef>
              <a:buSzTx/>
              <a:buFont typeface="Wingdings 3"/>
              <a:buNone/>
              <a:defRPr sz="1674"/>
            </a:pPr>
            <a:r>
              <a:t>1.75% of your High Three for your next 5 years of federal service</a:t>
            </a:r>
          </a:p>
          <a:p>
            <a:pPr marL="0" indent="100393" defTabSz="850391">
              <a:spcBef>
                <a:spcPts val="300"/>
              </a:spcBef>
              <a:buSzTx/>
              <a:buFont typeface="Wingdings 3"/>
              <a:buNone/>
              <a:defRPr sz="1674"/>
            </a:pPr>
            <a:r>
              <a:t>2.0% of your High Three for every year of federal service thereafter</a:t>
            </a:r>
          </a:p>
        </p:txBody>
      </p:sp>
      <p:pic>
        <p:nvPicPr>
          <p:cNvPr id="144"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45" name="Slide Number"/>
          <p:cNvSpPr txBox="1">
            <a:spLocks noGrp="1"/>
          </p:cNvSpPr>
          <p:nvPr>
            <p:ph type="sldNum" sz="quarter" idx="2"/>
          </p:nvPr>
        </p:nvSpPr>
        <p:spPr>
          <a:xfrm>
            <a:off x="8777848" y="6546877"/>
            <a:ext cx="235978"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Your highest three consecutive years of salary…"/>
          <p:cNvSpPr txBox="1">
            <a:spLocks noGrp="1"/>
          </p:cNvSpPr>
          <p:nvPr>
            <p:ph type="body" idx="4294967295"/>
          </p:nvPr>
        </p:nvSpPr>
        <p:spPr>
          <a:xfrm>
            <a:off x="457200" y="1481137"/>
            <a:ext cx="8229600" cy="4525963"/>
          </a:xfrm>
          <a:prstGeom prst="rect">
            <a:avLst/>
          </a:prstGeom>
        </p:spPr>
        <p:txBody>
          <a:bodyPr>
            <a:normAutofit/>
          </a:bodyPr>
          <a:lstStyle/>
          <a:p>
            <a:pPr marL="324961" indent="-227472" defTabSz="813816">
              <a:spcBef>
                <a:spcPts val="300"/>
              </a:spcBef>
              <a:buChar char=""/>
              <a:defRPr sz="2403"/>
            </a:pPr>
            <a:r>
              <a:t>Your highest three consecutive years of salary</a:t>
            </a:r>
          </a:p>
          <a:p>
            <a:pPr marL="227472" indent="-129984" defTabSz="813816">
              <a:spcBef>
                <a:spcPts val="300"/>
              </a:spcBef>
              <a:buSzTx/>
              <a:buFont typeface="Wingdings 3"/>
              <a:buNone/>
              <a:defRPr sz="2403" b="1"/>
            </a:pPr>
            <a:r>
              <a:t>                         -Including-</a:t>
            </a:r>
          </a:p>
          <a:p>
            <a:pPr marL="324961" indent="-227472" defTabSz="813816">
              <a:spcBef>
                <a:spcPts val="300"/>
              </a:spcBef>
              <a:buChar char=""/>
              <a:defRPr sz="1779"/>
            </a:pPr>
            <a:r>
              <a:t>Regular pay</a:t>
            </a:r>
          </a:p>
          <a:p>
            <a:pPr marL="324961" indent="-227472" defTabSz="813816">
              <a:spcBef>
                <a:spcPts val="300"/>
              </a:spcBef>
              <a:buChar char=""/>
              <a:defRPr sz="1779"/>
            </a:pPr>
            <a:r>
              <a:t>Locality pay</a:t>
            </a:r>
          </a:p>
          <a:p>
            <a:pPr marL="324961" indent="-227472" defTabSz="813816">
              <a:spcBef>
                <a:spcPts val="300"/>
              </a:spcBef>
              <a:buChar char=""/>
              <a:defRPr sz="1779"/>
            </a:pPr>
            <a:r>
              <a:t>Environmental differential pay</a:t>
            </a:r>
          </a:p>
          <a:p>
            <a:pPr marL="324961" indent="-227472" defTabSz="813816">
              <a:spcBef>
                <a:spcPts val="300"/>
              </a:spcBef>
              <a:buChar char=""/>
              <a:defRPr sz="1779"/>
            </a:pPr>
            <a:r>
              <a:t>Premium pay for standby time</a:t>
            </a:r>
          </a:p>
          <a:p>
            <a:pPr marL="324961" indent="-227472" defTabSz="813816">
              <a:spcBef>
                <a:spcPts val="300"/>
              </a:spcBef>
              <a:buChar char=""/>
              <a:defRPr sz="1779"/>
            </a:pPr>
            <a:r>
              <a:t>Law enforcement availability pay</a:t>
            </a:r>
          </a:p>
          <a:p>
            <a:pPr marL="324961" indent="-227472" defTabSz="813816">
              <a:spcBef>
                <a:spcPts val="300"/>
              </a:spcBef>
              <a:buChar char=""/>
              <a:defRPr sz="1779"/>
            </a:pPr>
            <a:r>
              <a:t>Night differential pay for wage grade employees only</a:t>
            </a:r>
          </a:p>
          <a:p>
            <a:pPr marL="324961" indent="-227472" defTabSz="813816">
              <a:spcBef>
                <a:spcPts val="300"/>
              </a:spcBef>
              <a:buChar char=""/>
              <a:defRPr sz="1779"/>
            </a:pPr>
            <a:r>
              <a:t>Special pay rate for recruiting and retention purposes</a:t>
            </a:r>
          </a:p>
          <a:p>
            <a:pPr marL="227472" indent="-129984" defTabSz="813816">
              <a:spcBef>
                <a:spcPts val="300"/>
              </a:spcBef>
              <a:buSzTx/>
              <a:buFont typeface="Wingdings 3"/>
              <a:buNone/>
              <a:defRPr sz="1779" b="1"/>
            </a:pPr>
            <a:endParaRPr/>
          </a:p>
          <a:p>
            <a:pPr marL="227472" indent="-129984" defTabSz="813816">
              <a:spcBef>
                <a:spcPts val="300"/>
              </a:spcBef>
              <a:buSzTx/>
              <a:buFont typeface="Wingdings 3"/>
              <a:buNone/>
              <a:defRPr sz="1779" b="1"/>
            </a:pPr>
            <a:r>
              <a:t>Note:</a:t>
            </a:r>
            <a:r>
              <a:rPr b="0"/>
              <a:t> Accrued Sick Leave is added to your number of  years of “Credible Service” and not included in your High-Three</a:t>
            </a:r>
          </a:p>
        </p:txBody>
      </p:sp>
      <p:pic>
        <p:nvPicPr>
          <p:cNvPr id="148"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49"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It begins at your MRA &amp; ends at age 62. You must be retired and have at least 30 years of service at retirement.…"/>
          <p:cNvSpPr txBox="1">
            <a:spLocks noGrp="1"/>
          </p:cNvSpPr>
          <p:nvPr>
            <p:ph type="body" idx="4294967295"/>
          </p:nvPr>
        </p:nvSpPr>
        <p:spPr>
          <a:xfrm>
            <a:off x="457200" y="1481137"/>
            <a:ext cx="8229600" cy="4525963"/>
          </a:xfrm>
          <a:prstGeom prst="rect">
            <a:avLst/>
          </a:prstGeom>
        </p:spPr>
        <p:txBody>
          <a:bodyPr>
            <a:normAutofit/>
          </a:bodyPr>
          <a:lstStyle/>
          <a:p>
            <a:pPr marL="357822" indent="-250475" defTabSz="896111">
              <a:spcBef>
                <a:spcPts val="300"/>
              </a:spcBef>
              <a:buChar char=""/>
              <a:defRPr sz="1960"/>
            </a:pPr>
            <a:r>
              <a:rPr dirty="0"/>
              <a:t>It begins at your MRA &amp; ends at age 62. You must be retired and have at least 30 years of service at retirement. </a:t>
            </a:r>
          </a:p>
          <a:p>
            <a:pPr marL="250475" indent="-143129" defTabSz="896111">
              <a:spcBef>
                <a:spcPts val="300"/>
              </a:spcBef>
              <a:buSzTx/>
              <a:buFont typeface="Wingdings 3"/>
              <a:buNone/>
              <a:defRPr sz="1960"/>
            </a:pPr>
            <a:endParaRPr dirty="0"/>
          </a:p>
          <a:p>
            <a:pPr marL="357822" indent="-250475" defTabSz="896111">
              <a:spcBef>
                <a:spcPts val="300"/>
              </a:spcBef>
              <a:buChar char=""/>
              <a:defRPr sz="1960"/>
            </a:pPr>
            <a:r>
              <a:rPr dirty="0"/>
              <a:t>Take your Social Security Estimate for age 62 and Divide that by 40, then X that by your number of years of civilian service.</a:t>
            </a:r>
          </a:p>
          <a:p>
            <a:pPr marL="357822" indent="-250475" defTabSz="896111">
              <a:spcBef>
                <a:spcPts val="300"/>
              </a:spcBef>
              <a:buChar char=""/>
              <a:defRPr sz="1960"/>
            </a:pPr>
            <a:endParaRPr dirty="0"/>
          </a:p>
          <a:p>
            <a:pPr marL="357822" indent="-250475" defTabSz="896111">
              <a:spcBef>
                <a:spcPts val="300"/>
              </a:spcBef>
              <a:buChar char=""/>
              <a:defRPr sz="1960"/>
            </a:pPr>
            <a:r>
              <a:rPr dirty="0"/>
              <a:t>If your SS Estimate at age 62 is $24,000 a year, and your # of years of FERS Service at retirement is 30: </a:t>
            </a:r>
          </a:p>
          <a:p>
            <a:pPr marL="357822" indent="-250475" defTabSz="896111">
              <a:spcBef>
                <a:spcPts val="300"/>
              </a:spcBef>
              <a:buChar char=""/>
              <a:defRPr sz="1960"/>
            </a:pPr>
            <a:endParaRPr dirty="0"/>
          </a:p>
          <a:p>
            <a:pPr marL="357822" indent="-250475" defTabSz="896111">
              <a:spcBef>
                <a:spcPts val="300"/>
              </a:spcBef>
              <a:buChar char=""/>
              <a:defRPr sz="1960"/>
            </a:pPr>
            <a:r>
              <a:rPr dirty="0"/>
              <a:t>$24,000 Divided by 40=$600 X 30=$18,000 a year.</a:t>
            </a:r>
          </a:p>
          <a:p>
            <a:pPr marL="357822" indent="-250475" defTabSz="896111">
              <a:spcBef>
                <a:spcPts val="300"/>
              </a:spcBef>
              <a:buChar char=""/>
              <a:defRPr sz="1960"/>
            </a:pPr>
            <a:endParaRPr dirty="0"/>
          </a:p>
          <a:p>
            <a:pPr marL="357822" indent="-250475" defTabSz="896111">
              <a:spcBef>
                <a:spcPts val="300"/>
              </a:spcBef>
              <a:buChar char=""/>
              <a:defRPr sz="1960"/>
            </a:pPr>
            <a:r>
              <a:rPr lang="en-US" dirty="0"/>
              <a:t>S</a:t>
            </a:r>
            <a:r>
              <a:rPr dirty="0"/>
              <a:t>ubject to the SS Income Reduction Test on </a:t>
            </a:r>
            <a:r>
              <a:rPr lang="en-US" dirty="0"/>
              <a:t>the next slide</a:t>
            </a:r>
            <a:endParaRPr dirty="0"/>
          </a:p>
        </p:txBody>
      </p:sp>
      <p:pic>
        <p:nvPicPr>
          <p:cNvPr id="152"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53"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If you have not reached your “Social Security Full Retirement Age” and start collecting, for every $2.00 you earn above $17,640 your benefit will be reduced by $1.00. Your pension income is not included-only Wages &amp; Business income.…"/>
          <p:cNvSpPr txBox="1">
            <a:spLocks noGrp="1"/>
          </p:cNvSpPr>
          <p:nvPr>
            <p:ph type="body" idx="4294967295"/>
          </p:nvPr>
        </p:nvSpPr>
        <p:spPr>
          <a:xfrm>
            <a:off x="457200" y="1481137"/>
            <a:ext cx="8229600" cy="4525963"/>
          </a:xfrm>
          <a:prstGeom prst="rect">
            <a:avLst/>
          </a:prstGeom>
        </p:spPr>
        <p:txBody>
          <a:bodyPr>
            <a:normAutofit/>
          </a:bodyPr>
          <a:lstStyle/>
          <a:p>
            <a:pPr marL="0" indent="136525">
              <a:lnSpc>
                <a:spcPct val="80000"/>
              </a:lnSpc>
              <a:buSzTx/>
              <a:buFont typeface="Wingdings 3"/>
              <a:buNone/>
              <a:defRPr sz="2000">
                <a:latin typeface="Bell MT"/>
                <a:ea typeface="Bell MT"/>
                <a:cs typeface="Bell MT"/>
                <a:sym typeface="Bell MT"/>
              </a:defRPr>
            </a:pPr>
            <a:r>
              <a:t>If you have not reached your “Social Security Full Retirement Age” and start collecting, for every $2.00 you earn above $17,640 your benefit will be reduced by $1.00. Your pension income is not included-only Wages &amp; Business income. </a:t>
            </a:r>
          </a:p>
          <a:p>
            <a:pPr marL="0" indent="136525">
              <a:lnSpc>
                <a:spcPct val="80000"/>
              </a:lnSpc>
              <a:buSzTx/>
              <a:buFont typeface="Wingdings 3"/>
              <a:buNone/>
              <a:defRPr sz="2000">
                <a:latin typeface="Bell MT"/>
                <a:ea typeface="Bell MT"/>
                <a:cs typeface="Bell MT"/>
                <a:sym typeface="Bell MT"/>
              </a:defRPr>
            </a:pPr>
            <a:endParaRPr/>
          </a:p>
          <a:p>
            <a:pPr marL="0" indent="136525">
              <a:lnSpc>
                <a:spcPct val="80000"/>
              </a:lnSpc>
              <a:buSzTx/>
              <a:buFont typeface="Wingdings 3"/>
              <a:buNone/>
              <a:defRPr sz="2000">
                <a:latin typeface="Bell MT"/>
                <a:ea typeface="Bell MT"/>
                <a:cs typeface="Bell MT"/>
                <a:sym typeface="Bell MT"/>
              </a:defRPr>
            </a:pPr>
            <a:r>
              <a:t>This Income Based Reduction also applies to the FERS Special Supplement. </a:t>
            </a:r>
          </a:p>
          <a:p>
            <a:pPr marL="0" indent="136525">
              <a:lnSpc>
                <a:spcPct val="80000"/>
              </a:lnSpc>
              <a:buSzTx/>
              <a:buFont typeface="Wingdings 3"/>
              <a:buNone/>
              <a:defRPr sz="2000">
                <a:latin typeface="Bell MT"/>
                <a:ea typeface="Bell MT"/>
                <a:cs typeface="Bell MT"/>
                <a:sym typeface="Bell MT"/>
              </a:defRPr>
            </a:pPr>
            <a:endParaRPr/>
          </a:p>
          <a:p>
            <a:pPr marL="0" indent="136525">
              <a:lnSpc>
                <a:spcPct val="80000"/>
              </a:lnSpc>
              <a:buSzTx/>
              <a:buFont typeface="Wingdings 3"/>
              <a:buNone/>
              <a:defRPr sz="2000">
                <a:latin typeface="Bell MT"/>
                <a:ea typeface="Bell MT"/>
                <a:cs typeface="Bell MT"/>
                <a:sym typeface="Bell MT"/>
              </a:defRPr>
            </a:pPr>
            <a:r>
              <a:t>Once you achieve your “Social Security Full Retirement Age”, there are no reductions, regardless of your income. </a:t>
            </a:r>
          </a:p>
          <a:p>
            <a:pPr marL="0" indent="136525">
              <a:lnSpc>
                <a:spcPct val="80000"/>
              </a:lnSpc>
              <a:buSzTx/>
              <a:buFont typeface="Wingdings 3"/>
              <a:buNone/>
              <a:defRPr sz="2000">
                <a:latin typeface="Bell MT"/>
                <a:ea typeface="Bell MT"/>
                <a:cs typeface="Bell MT"/>
                <a:sym typeface="Bell MT"/>
              </a:defRPr>
            </a:pPr>
            <a:endParaRPr/>
          </a:p>
          <a:p>
            <a:pPr marL="0" indent="136525">
              <a:lnSpc>
                <a:spcPct val="80000"/>
              </a:lnSpc>
              <a:buSzTx/>
              <a:buFont typeface="Wingdings 3"/>
              <a:buNone/>
              <a:defRPr sz="2000">
                <a:latin typeface="Bell MT"/>
                <a:ea typeface="Bell MT"/>
                <a:cs typeface="Bell MT"/>
                <a:sym typeface="Bell MT"/>
              </a:defRPr>
            </a:pPr>
            <a:r>
              <a:t>In the year you reach your “Social Security Full Retirement Age”, you can earn $46,970, without any reduction of benefits. For every $3.00 over that amount, your benefit will be reduced by $1.00.</a:t>
            </a:r>
          </a:p>
        </p:txBody>
      </p:sp>
      <p:pic>
        <p:nvPicPr>
          <p:cNvPr id="156" name="image.png" descr="image.png"/>
          <p:cNvPicPr>
            <a:picLocks noChangeAspect="1"/>
          </p:cNvPicPr>
          <p:nvPr/>
        </p:nvPicPr>
        <p:blipFill>
          <a:blip r:embed="rId2">
            <a:extLst/>
          </a:blip>
          <a:stretch>
            <a:fillRect/>
          </a:stretch>
        </p:blipFill>
        <p:spPr>
          <a:xfrm>
            <a:off x="457200" y="219075"/>
            <a:ext cx="8229600" cy="1201738"/>
          </a:xfrm>
          <a:prstGeom prst="rect">
            <a:avLst/>
          </a:prstGeom>
          <a:ln w="12700">
            <a:miter lim="400000"/>
          </a:ln>
        </p:spPr>
      </p:pic>
      <p:sp>
        <p:nvSpPr>
          <p:cNvPr id="157"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If you start collecting Social Security before your “Social Security Full Retirement Age” (65, 66 or 67), your payments will reduced by 6.25% for every year earlier that you start to collect.…"/>
          <p:cNvSpPr txBox="1">
            <a:spLocks noGrp="1"/>
          </p:cNvSpPr>
          <p:nvPr>
            <p:ph type="body" idx="4294967295"/>
          </p:nvPr>
        </p:nvSpPr>
        <p:spPr>
          <a:xfrm>
            <a:off x="457200" y="1481137"/>
            <a:ext cx="8229600" cy="4525963"/>
          </a:xfrm>
          <a:prstGeom prst="rect">
            <a:avLst/>
          </a:prstGeom>
        </p:spPr>
        <p:txBody>
          <a:bodyPr>
            <a:normAutofit/>
          </a:bodyPr>
          <a:lstStyle/>
          <a:p>
            <a:pPr marL="0" indent="136525">
              <a:lnSpc>
                <a:spcPct val="80000"/>
              </a:lnSpc>
              <a:buSzTx/>
              <a:buFont typeface="Wingdings 3"/>
              <a:buNone/>
              <a:defRPr sz="2000">
                <a:latin typeface="Times New Roman"/>
                <a:ea typeface="Times New Roman"/>
                <a:cs typeface="Times New Roman"/>
                <a:sym typeface="Times New Roman"/>
              </a:defRPr>
            </a:pPr>
            <a:r>
              <a:t>If you start collecting Social Security before your “Social Security Full Retirement Age” (65, 66 or 67), your payments will reduced by 6.25% for every year earlier that you start to collect. </a:t>
            </a:r>
          </a:p>
          <a:p>
            <a:pPr marL="136525" indent="0">
              <a:lnSpc>
                <a:spcPct val="80000"/>
              </a:lnSpc>
              <a:buClr>
                <a:srgbClr val="000000"/>
              </a:buClr>
              <a:buChar char=""/>
              <a:defRPr sz="2000">
                <a:latin typeface="Times New Roman"/>
                <a:ea typeface="Times New Roman"/>
                <a:cs typeface="Times New Roman"/>
                <a:sym typeface="Times New Roman"/>
              </a:defRPr>
            </a:pPr>
            <a:endParaRPr/>
          </a:p>
          <a:p>
            <a:pPr marL="0" indent="136525">
              <a:lnSpc>
                <a:spcPct val="80000"/>
              </a:lnSpc>
              <a:buSzTx/>
              <a:buFont typeface="Wingdings 3"/>
              <a:buNone/>
              <a:defRPr sz="2000">
                <a:latin typeface="Times New Roman"/>
                <a:ea typeface="Times New Roman"/>
                <a:cs typeface="Times New Roman"/>
                <a:sym typeface="Times New Roman"/>
              </a:defRPr>
            </a:pPr>
            <a:r>
              <a:t>Example: Assuming your Social Security FRA is age 66, collecting at age 62 causes a permanent 25% reduction (6.25% x the four years until your FRA). If you started collecting at Age 64=12.5% reduction.</a:t>
            </a:r>
          </a:p>
          <a:p>
            <a:pPr marL="0" indent="136525">
              <a:lnSpc>
                <a:spcPct val="80000"/>
              </a:lnSpc>
              <a:buSzTx/>
              <a:buFont typeface="Wingdings 3"/>
              <a:buNone/>
              <a:defRPr sz="2000">
                <a:latin typeface="Times New Roman"/>
                <a:ea typeface="Times New Roman"/>
                <a:cs typeface="Times New Roman"/>
                <a:sym typeface="Times New Roman"/>
              </a:defRPr>
            </a:pPr>
            <a:endParaRPr/>
          </a:p>
          <a:p>
            <a:pPr marL="0" indent="136525">
              <a:lnSpc>
                <a:spcPct val="80000"/>
              </a:lnSpc>
              <a:buSzTx/>
              <a:buFont typeface="Wingdings 3"/>
              <a:buNone/>
              <a:defRPr sz="2000">
                <a:latin typeface="Times New Roman"/>
                <a:ea typeface="Times New Roman"/>
                <a:cs typeface="Times New Roman"/>
                <a:sym typeface="Times New Roman"/>
              </a:defRPr>
            </a:pPr>
            <a:r>
              <a:t>This is a permanent reduction!</a:t>
            </a:r>
          </a:p>
          <a:p>
            <a:pPr marL="0" indent="136525">
              <a:lnSpc>
                <a:spcPct val="80000"/>
              </a:lnSpc>
              <a:buSzTx/>
              <a:buFont typeface="Wingdings 3"/>
              <a:buNone/>
              <a:defRPr sz="2000">
                <a:latin typeface="Times New Roman"/>
                <a:ea typeface="Times New Roman"/>
                <a:cs typeface="Times New Roman"/>
                <a:sym typeface="Times New Roman"/>
              </a:defRPr>
            </a:pPr>
            <a:endParaRPr/>
          </a:p>
          <a:p>
            <a:pPr marL="0" indent="136525">
              <a:lnSpc>
                <a:spcPct val="80000"/>
              </a:lnSpc>
              <a:buSzTx/>
              <a:buFont typeface="Wingdings 3"/>
              <a:buNone/>
              <a:defRPr sz="2000">
                <a:latin typeface="Times New Roman"/>
                <a:ea typeface="Times New Roman"/>
                <a:cs typeface="Times New Roman"/>
                <a:sym typeface="Times New Roman"/>
              </a:defRPr>
            </a:pPr>
            <a:r>
              <a:t>If you retire &amp; start collecting  at age 70, your payments will be 32.5% more than if you retired &amp; collected at your FRA, again assuming your Social Security FRA is 66. </a:t>
            </a:r>
          </a:p>
          <a:p>
            <a:pPr marL="136525" indent="0">
              <a:lnSpc>
                <a:spcPct val="80000"/>
              </a:lnSpc>
              <a:buClr>
                <a:srgbClr val="000000"/>
              </a:buClr>
              <a:buChar char=""/>
              <a:defRPr sz="2000">
                <a:latin typeface="Times New Roman"/>
                <a:ea typeface="Times New Roman"/>
                <a:cs typeface="Times New Roman"/>
                <a:sym typeface="Times New Roman"/>
              </a:defRPr>
            </a:pPr>
            <a:endParaRPr/>
          </a:p>
          <a:p>
            <a:pPr marL="0" indent="136525">
              <a:lnSpc>
                <a:spcPct val="80000"/>
              </a:lnSpc>
              <a:buSzTx/>
              <a:buFont typeface="Wingdings 3"/>
              <a:buNone/>
              <a:defRPr sz="2000">
                <a:latin typeface="Times New Roman"/>
                <a:ea typeface="Times New Roman"/>
                <a:cs typeface="Times New Roman"/>
                <a:sym typeface="Times New Roman"/>
              </a:defRPr>
            </a:pPr>
            <a:r>
              <a:t>Age 78 1/2 is your “Break Even” Point if you wait until your FRA.</a:t>
            </a:r>
          </a:p>
        </p:txBody>
      </p:sp>
      <p:pic>
        <p:nvPicPr>
          <p:cNvPr id="160"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61"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here is a misconception that your federal retirement, social security and TSP withdrawals are not taxed.…"/>
          <p:cNvSpPr txBox="1">
            <a:spLocks noGrp="1"/>
          </p:cNvSpPr>
          <p:nvPr>
            <p:ph type="body" idx="4294967295"/>
          </p:nvPr>
        </p:nvSpPr>
        <p:spPr>
          <a:xfrm>
            <a:off x="457200" y="1481137"/>
            <a:ext cx="8229600" cy="4525963"/>
          </a:xfrm>
          <a:prstGeom prst="rect">
            <a:avLst/>
          </a:prstGeom>
        </p:spPr>
        <p:txBody>
          <a:bodyPr>
            <a:normAutofit/>
          </a:bodyPr>
          <a:lstStyle/>
          <a:p>
            <a:pPr marL="350519" indent="-245363" defTabSz="877823">
              <a:spcBef>
                <a:spcPts val="300"/>
              </a:spcBef>
              <a:buChar char=""/>
              <a:defRPr sz="2592">
                <a:latin typeface="Bell MT"/>
                <a:ea typeface="Bell MT"/>
                <a:cs typeface="Bell MT"/>
                <a:sym typeface="Bell MT"/>
              </a:defRPr>
            </a:pPr>
            <a:r>
              <a:rPr dirty="0"/>
              <a:t>There is a misconception that your federal retirement, social security and TSP withdrawals are not taxed. </a:t>
            </a:r>
          </a:p>
          <a:p>
            <a:pPr marL="350519" indent="-245363" defTabSz="877823">
              <a:spcBef>
                <a:spcPts val="300"/>
              </a:spcBef>
              <a:buChar char=""/>
              <a:defRPr sz="2592">
                <a:latin typeface="Bell MT"/>
                <a:ea typeface="Bell MT"/>
                <a:cs typeface="Bell MT"/>
                <a:sym typeface="Bell MT"/>
              </a:defRPr>
            </a:pPr>
            <a:endParaRPr dirty="0"/>
          </a:p>
          <a:p>
            <a:pPr marL="350519" indent="-245363" defTabSz="877823">
              <a:spcBef>
                <a:spcPts val="300"/>
              </a:spcBef>
              <a:buChar char=""/>
              <a:defRPr sz="2304">
                <a:latin typeface="Bell MT"/>
                <a:ea typeface="Bell MT"/>
                <a:cs typeface="Bell MT"/>
                <a:sym typeface="Bell MT"/>
              </a:defRPr>
            </a:pPr>
            <a:r>
              <a:rPr dirty="0"/>
              <a:t>Social Security: Taxed Subject to the Income Test illustrated on the next Slide, and is in addition to the reductions mentioned on </a:t>
            </a:r>
            <a:r>
              <a:rPr lang="en-US" dirty="0"/>
              <a:t>the previous </a:t>
            </a:r>
            <a:r>
              <a:rPr dirty="0"/>
              <a:t>Slide</a:t>
            </a:r>
            <a:r>
              <a:rPr lang="en-US" dirty="0"/>
              <a:t>s.</a:t>
            </a:r>
            <a:endParaRPr dirty="0"/>
          </a:p>
          <a:p>
            <a:pPr marL="350519" indent="-245363" defTabSz="877823">
              <a:spcBef>
                <a:spcPts val="300"/>
              </a:spcBef>
              <a:buChar char=""/>
              <a:defRPr sz="2592">
                <a:latin typeface="Bell MT"/>
                <a:ea typeface="Bell MT"/>
                <a:cs typeface="Bell MT"/>
                <a:sym typeface="Bell MT"/>
              </a:defRPr>
            </a:pPr>
            <a:endParaRPr dirty="0"/>
          </a:p>
          <a:p>
            <a:pPr marL="350519" indent="-245363" defTabSz="877823">
              <a:spcBef>
                <a:spcPts val="300"/>
              </a:spcBef>
              <a:buChar char=""/>
              <a:defRPr sz="2304">
                <a:latin typeface="Bell MT"/>
                <a:ea typeface="Bell MT"/>
                <a:cs typeface="Bell MT"/>
                <a:sym typeface="Bell MT"/>
              </a:defRPr>
            </a:pPr>
            <a:r>
              <a:rPr dirty="0"/>
              <a:t>Federal Retirement: Taxed to the extent of the Governments contribution. There is no Income Test</a:t>
            </a:r>
          </a:p>
          <a:p>
            <a:pPr marL="350519" indent="-245363" defTabSz="877823">
              <a:spcBef>
                <a:spcPts val="300"/>
              </a:spcBef>
              <a:buChar char=""/>
              <a:defRPr sz="2592">
                <a:latin typeface="Bell MT"/>
                <a:ea typeface="Bell MT"/>
                <a:cs typeface="Bell MT"/>
                <a:sym typeface="Bell MT"/>
              </a:defRPr>
            </a:pPr>
            <a:endParaRPr dirty="0"/>
          </a:p>
          <a:p>
            <a:pPr marL="350519" indent="-245363" defTabSz="877823">
              <a:spcBef>
                <a:spcPts val="300"/>
              </a:spcBef>
              <a:buChar char=""/>
              <a:defRPr sz="2304">
                <a:latin typeface="Bell MT"/>
                <a:ea typeface="Bell MT"/>
                <a:cs typeface="Bell MT"/>
                <a:sym typeface="Bell MT"/>
              </a:defRPr>
            </a:pPr>
            <a:r>
              <a:rPr dirty="0"/>
              <a:t>TSP Withdrawals: Taxed unless it’s a Roth.</a:t>
            </a:r>
          </a:p>
        </p:txBody>
      </p:sp>
      <p:pic>
        <p:nvPicPr>
          <p:cNvPr id="164"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65"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ingle Taxpayer: If your “Income” is between $25,000 and $34,000, you may have to pay income tax on up to 50 percent of your payments. (not a 50% tax). Income for this test includes your “Adjusted Gross Income”, Non-Taxable Interest, and 50% of your Social Security payments.…"/>
          <p:cNvSpPr txBox="1">
            <a:spLocks noGrp="1"/>
          </p:cNvSpPr>
          <p:nvPr>
            <p:ph type="body" idx="4294967295"/>
          </p:nvPr>
        </p:nvSpPr>
        <p:spPr>
          <a:xfrm>
            <a:off x="457200" y="1481137"/>
            <a:ext cx="8229600" cy="4525963"/>
          </a:xfrm>
          <a:prstGeom prst="rect">
            <a:avLst/>
          </a:prstGeom>
        </p:spPr>
        <p:txBody>
          <a:bodyPr>
            <a:normAutofit/>
          </a:bodyPr>
          <a:lstStyle/>
          <a:p>
            <a:pPr marL="350519" indent="-245363" defTabSz="877823">
              <a:spcBef>
                <a:spcPts val="300"/>
              </a:spcBef>
              <a:buChar char=""/>
              <a:defRPr sz="1919" b="1">
                <a:latin typeface="Bell MT"/>
                <a:ea typeface="Bell MT"/>
                <a:cs typeface="Bell MT"/>
                <a:sym typeface="Bell MT"/>
              </a:defRPr>
            </a:pPr>
            <a:r>
              <a:t>Single Taxpayer: </a:t>
            </a:r>
            <a:r>
              <a:rPr b="0"/>
              <a:t>If your “Income”</a:t>
            </a:r>
            <a:r>
              <a:t> </a:t>
            </a:r>
            <a:r>
              <a:rPr b="0"/>
              <a:t>is between $25,000 and $34,000, you may have to pay income tax on up to 50 percent of your payments. (not a 50% tax). Income for this test includes your “Adjusted Gross Income”, Non-Taxable Interest, and 50% of your Social Security payments.</a:t>
            </a:r>
          </a:p>
          <a:p>
            <a:pPr marL="350519" indent="-245363" defTabSz="877823">
              <a:spcBef>
                <a:spcPts val="300"/>
              </a:spcBef>
              <a:buChar char=""/>
              <a:defRPr sz="1919">
                <a:latin typeface="Bell MT"/>
                <a:ea typeface="Bell MT"/>
                <a:cs typeface="Bell MT"/>
                <a:sym typeface="Bell MT"/>
              </a:defRPr>
            </a:pPr>
            <a:endParaRPr b="0"/>
          </a:p>
          <a:p>
            <a:pPr marL="350519" indent="-245363" defTabSz="877823">
              <a:spcBef>
                <a:spcPts val="300"/>
              </a:spcBef>
              <a:buChar char=""/>
              <a:defRPr sz="1919" b="1">
                <a:latin typeface="Bell MT"/>
                <a:ea typeface="Bell MT"/>
                <a:cs typeface="Bell MT"/>
                <a:sym typeface="Bell MT"/>
              </a:defRPr>
            </a:pPr>
            <a:r>
              <a:t>Single Taxpayer: </a:t>
            </a:r>
            <a:r>
              <a:rPr b="0"/>
              <a:t>If your “Income” is more than $34,000, up to 85 percent of your benefits may be taxable (not an 85% tax).</a:t>
            </a:r>
          </a:p>
          <a:p>
            <a:pPr marL="350519" indent="-245363" defTabSz="877823">
              <a:spcBef>
                <a:spcPts val="300"/>
              </a:spcBef>
              <a:buChar char=""/>
              <a:defRPr sz="1919" b="1">
                <a:latin typeface="Bell MT"/>
                <a:ea typeface="Bell MT"/>
                <a:cs typeface="Bell MT"/>
                <a:sym typeface="Bell MT"/>
              </a:defRPr>
            </a:pPr>
            <a:endParaRPr b="0"/>
          </a:p>
          <a:p>
            <a:pPr marL="350519" indent="-245363" defTabSz="877823">
              <a:spcBef>
                <a:spcPts val="300"/>
              </a:spcBef>
              <a:buChar char=""/>
              <a:defRPr sz="1919" b="1">
                <a:latin typeface="Bell MT"/>
                <a:ea typeface="Bell MT"/>
                <a:cs typeface="Bell MT"/>
                <a:sym typeface="Bell MT"/>
              </a:defRPr>
            </a:pPr>
            <a:r>
              <a:t>Married filing jointly: </a:t>
            </a:r>
            <a:r>
              <a:rPr b="0"/>
              <a:t>If you and your spouse have a combined income</a:t>
            </a:r>
            <a:r>
              <a:rPr b="0" i="1"/>
              <a:t> </a:t>
            </a:r>
            <a:r>
              <a:rPr b="0"/>
              <a:t>that is between $32,000 and $44,000, you may have to pay income tax on up to 50 percent of your benefits </a:t>
            </a:r>
          </a:p>
          <a:p>
            <a:pPr marL="350519" indent="-245363" defTabSz="877823">
              <a:spcBef>
                <a:spcPts val="300"/>
              </a:spcBef>
              <a:buChar char=""/>
              <a:defRPr sz="1919">
                <a:latin typeface="Bell MT"/>
                <a:ea typeface="Bell MT"/>
                <a:cs typeface="Bell MT"/>
                <a:sym typeface="Bell MT"/>
              </a:defRPr>
            </a:pPr>
            <a:endParaRPr b="0"/>
          </a:p>
          <a:p>
            <a:pPr marL="350519" indent="-245363" defTabSz="877823">
              <a:spcBef>
                <a:spcPts val="300"/>
              </a:spcBef>
              <a:buChar char=""/>
              <a:defRPr sz="1919" b="1">
                <a:latin typeface="Bell MT"/>
                <a:ea typeface="Bell MT"/>
                <a:cs typeface="Bell MT"/>
                <a:sym typeface="Bell MT"/>
              </a:defRPr>
            </a:pPr>
            <a:r>
              <a:t>Married filing jointly: </a:t>
            </a:r>
            <a:r>
              <a:rPr b="0"/>
              <a:t>If you and your spouse have a combined income</a:t>
            </a:r>
            <a:r>
              <a:rPr b="0" i="1"/>
              <a:t> </a:t>
            </a:r>
            <a:r>
              <a:rPr b="0"/>
              <a:t>of more than $44,000, up to 85 percent of your benefits may be taxable.</a:t>
            </a:r>
          </a:p>
        </p:txBody>
      </p:sp>
      <p:pic>
        <p:nvPicPr>
          <p:cNvPr id="168"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69"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If you are FERS with 30 Years at Retirement…"/>
          <p:cNvSpPr txBox="1">
            <a:spLocks noGrp="1"/>
          </p:cNvSpPr>
          <p:nvPr>
            <p:ph type="body" idx="4294967295"/>
          </p:nvPr>
        </p:nvSpPr>
        <p:spPr>
          <a:xfrm>
            <a:off x="457200" y="1481137"/>
            <a:ext cx="8229600" cy="4525963"/>
          </a:xfrm>
          <a:prstGeom prst="rect">
            <a:avLst/>
          </a:prstGeom>
        </p:spPr>
        <p:txBody>
          <a:bodyPr>
            <a:normAutofit/>
          </a:bodyPr>
          <a:lstStyle/>
          <a:p>
            <a:pPr marL="0" indent="106870" defTabSz="905255">
              <a:spcBef>
                <a:spcPts val="300"/>
              </a:spcBef>
              <a:buSzTx/>
              <a:buFont typeface="Wingdings 3"/>
              <a:buNone/>
              <a:defRPr sz="2376" b="1"/>
            </a:pPr>
            <a:r>
              <a:t>If you are FERS with 30 Years at Retirement</a:t>
            </a:r>
          </a:p>
          <a:p>
            <a:pPr marL="0" indent="106870" defTabSz="905255">
              <a:spcBef>
                <a:spcPts val="300"/>
              </a:spcBef>
              <a:buSzTx/>
              <a:buFont typeface="Wingdings 3"/>
              <a:buNone/>
              <a:defRPr sz="2376"/>
            </a:pPr>
            <a:endParaRPr/>
          </a:p>
          <a:p>
            <a:pPr marL="0" indent="106870" defTabSz="905255">
              <a:spcBef>
                <a:spcPts val="300"/>
              </a:spcBef>
              <a:buSzTx/>
              <a:buFont typeface="Wingdings 3"/>
              <a:buNone/>
              <a:defRPr sz="1782"/>
            </a:pPr>
            <a:r>
              <a:t>Your Pension: 30% to 33% Towards The 80%</a:t>
            </a:r>
          </a:p>
          <a:p>
            <a:pPr marL="0" indent="106870" defTabSz="905255">
              <a:spcBef>
                <a:spcPts val="300"/>
              </a:spcBef>
              <a:buSzTx/>
              <a:buFont typeface="Wingdings 3"/>
              <a:buNone/>
              <a:defRPr sz="1782"/>
            </a:pPr>
            <a:r>
              <a:t>Social Security: 25% Towards The 80%</a:t>
            </a:r>
          </a:p>
          <a:p>
            <a:pPr marL="0" indent="106870" defTabSz="905255">
              <a:spcBef>
                <a:spcPts val="300"/>
              </a:spcBef>
              <a:buSzTx/>
              <a:buFont typeface="Wingdings 3"/>
              <a:buNone/>
              <a:defRPr sz="1782"/>
            </a:pPr>
            <a:r>
              <a:t>Shortfall Towards The 80%: Approximately 22%-25%</a:t>
            </a:r>
          </a:p>
          <a:p>
            <a:pPr marL="0" indent="106870" defTabSz="905255">
              <a:spcBef>
                <a:spcPts val="300"/>
              </a:spcBef>
              <a:buSzTx/>
              <a:buFont typeface="Wingdings 3"/>
              <a:buNone/>
              <a:defRPr sz="1782"/>
            </a:pPr>
            <a:endParaRPr/>
          </a:p>
          <a:p>
            <a:pPr marL="0" indent="106870" defTabSz="905255">
              <a:spcBef>
                <a:spcPts val="300"/>
              </a:spcBef>
              <a:buSzTx/>
              <a:buFont typeface="Wingdings 3"/>
              <a:buNone/>
              <a:defRPr sz="1782" b="1"/>
            </a:pPr>
            <a:r>
              <a:t>If you are CSRS with 30 Years at Retirement</a:t>
            </a:r>
          </a:p>
          <a:p>
            <a:pPr marL="0" indent="106870" defTabSz="905255">
              <a:spcBef>
                <a:spcPts val="300"/>
              </a:spcBef>
              <a:buSzTx/>
              <a:buFont typeface="Wingdings 3"/>
              <a:buNone/>
              <a:defRPr sz="1782"/>
            </a:pPr>
            <a:r>
              <a:t>Your Pension: 56.25% Towards The 80%</a:t>
            </a:r>
          </a:p>
          <a:p>
            <a:pPr marL="0" indent="106870" defTabSz="905255">
              <a:spcBef>
                <a:spcPts val="300"/>
              </a:spcBef>
              <a:buSzTx/>
              <a:buFont typeface="Wingdings 3"/>
              <a:buNone/>
              <a:defRPr sz="1782"/>
            </a:pPr>
            <a:r>
              <a:t>Shortfall Towards The 80%: 23.75%</a:t>
            </a:r>
          </a:p>
          <a:p>
            <a:pPr marL="0" indent="106870" defTabSz="905255">
              <a:spcBef>
                <a:spcPts val="300"/>
              </a:spcBef>
              <a:buSzTx/>
              <a:buFont typeface="Wingdings 3"/>
              <a:buNone/>
              <a:defRPr sz="1782"/>
            </a:pPr>
            <a:endParaRPr/>
          </a:p>
          <a:p>
            <a:pPr marL="0" indent="106870" defTabSz="905255">
              <a:spcBef>
                <a:spcPts val="300"/>
              </a:spcBef>
              <a:buSzTx/>
              <a:buFont typeface="Wingdings 3"/>
              <a:buNone/>
              <a:defRPr sz="1782"/>
            </a:pPr>
            <a:r>
              <a:t>If you have under 30 years at retirement, the above numbers diminish significantly every year you are under that 30 Years</a:t>
            </a:r>
          </a:p>
        </p:txBody>
      </p:sp>
      <p:pic>
        <p:nvPicPr>
          <p:cNvPr id="172"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73"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In the Summer of 2003, the Founders of our company were asked to assess the federal retirement system and the various components of the TSP.…"/>
          <p:cNvSpPr txBox="1">
            <a:spLocks noGrp="1"/>
          </p:cNvSpPr>
          <p:nvPr>
            <p:ph type="body" idx="4294967295"/>
          </p:nvPr>
        </p:nvSpPr>
        <p:spPr>
          <a:xfrm>
            <a:off x="457200" y="1481137"/>
            <a:ext cx="8229600" cy="4525963"/>
          </a:xfrm>
          <a:prstGeom prst="rect">
            <a:avLst/>
          </a:prstGeom>
        </p:spPr>
        <p:txBody>
          <a:bodyPr>
            <a:normAutofit/>
          </a:bodyPr>
          <a:lstStyle/>
          <a:p>
            <a:pPr marL="0" indent="91757" defTabSz="777240">
              <a:spcBef>
                <a:spcPts val="300"/>
              </a:spcBef>
              <a:buSzTx/>
              <a:buFont typeface="Wingdings 3"/>
              <a:buNone/>
              <a:defRPr sz="2040"/>
            </a:pPr>
            <a:r>
              <a:t>In the Summer of 2003, the Founders of our company were asked to assess the federal retirement system and the various components of the TSP. </a:t>
            </a:r>
          </a:p>
          <a:p>
            <a:pPr marL="0" indent="91757" defTabSz="777240">
              <a:spcBef>
                <a:spcPts val="300"/>
              </a:spcBef>
              <a:buSzTx/>
              <a:buFont typeface="Wingdings 3"/>
              <a:buNone/>
              <a:defRPr sz="2040"/>
            </a:pPr>
            <a:endParaRPr/>
          </a:p>
          <a:p>
            <a:pPr marL="0" indent="91757" defTabSz="777240">
              <a:spcBef>
                <a:spcPts val="300"/>
              </a:spcBef>
              <a:buSzTx/>
              <a:buFont typeface="Wingdings 3"/>
              <a:buNone/>
              <a:defRPr sz="2040"/>
            </a:pPr>
            <a:r>
              <a:t>Much to their surprise, they found that the TSP Funds were not truly managed to maximize gains for the federal employees or minimize their losses. </a:t>
            </a:r>
          </a:p>
          <a:p>
            <a:pPr marL="0" indent="91757" defTabSz="777240">
              <a:spcBef>
                <a:spcPts val="300"/>
              </a:spcBef>
              <a:buSzTx/>
              <a:buFont typeface="Wingdings 3"/>
              <a:buNone/>
              <a:defRPr sz="2040"/>
            </a:pPr>
            <a:endParaRPr/>
          </a:p>
          <a:p>
            <a:pPr marL="0" indent="91757" defTabSz="777240">
              <a:spcBef>
                <a:spcPts val="300"/>
              </a:spcBef>
              <a:buSzTx/>
              <a:buFont typeface="Wingdings 3"/>
              <a:buNone/>
              <a:defRPr sz="2040"/>
            </a:pPr>
            <a:r>
              <a:t>They also found that federal employees were not being shown how to maximize their federal pension or social security incomes, nor were they being taught how to properly plan for their retirement.</a:t>
            </a:r>
          </a:p>
        </p:txBody>
      </p:sp>
      <p:pic>
        <p:nvPicPr>
          <p:cNvPr id="104"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05" name="Slide Number"/>
          <p:cNvSpPr txBox="1">
            <a:spLocks noGrp="1"/>
          </p:cNvSpPr>
          <p:nvPr>
            <p:ph type="sldNum" sz="quarter" idx="2"/>
          </p:nvPr>
        </p:nvSpPr>
        <p:spPr>
          <a:xfrm>
            <a:off x="8839053" y="6546877"/>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When you leave federal service…"/>
          <p:cNvSpPr txBox="1">
            <a:spLocks noGrp="1"/>
          </p:cNvSpPr>
          <p:nvPr>
            <p:ph type="body" idx="4294967295"/>
          </p:nvPr>
        </p:nvSpPr>
        <p:spPr>
          <a:xfrm>
            <a:off x="457200" y="1481137"/>
            <a:ext cx="8229600" cy="4525963"/>
          </a:xfrm>
          <a:prstGeom prst="rect">
            <a:avLst/>
          </a:prstGeom>
        </p:spPr>
        <p:txBody>
          <a:bodyPr>
            <a:normAutofit/>
          </a:bodyPr>
          <a:lstStyle/>
          <a:p>
            <a:pPr marL="465534" indent="-349488" defTabSz="777240">
              <a:lnSpc>
                <a:spcPct val="80000"/>
              </a:lnSpc>
              <a:spcBef>
                <a:spcPts val="300"/>
              </a:spcBef>
              <a:buClr>
                <a:srgbClr val="000000"/>
              </a:buClr>
              <a:buChar char=""/>
              <a:defRPr sz="2295"/>
            </a:pPr>
            <a:r>
              <a:t>When you leave federal service</a:t>
            </a:r>
          </a:p>
          <a:p>
            <a:pPr marL="738108" lvl="1" indent="-240188" defTabSz="777240">
              <a:lnSpc>
                <a:spcPct val="80000"/>
              </a:lnSpc>
              <a:spcBef>
                <a:spcPts val="200"/>
              </a:spcBef>
              <a:buChar char="◼"/>
              <a:defRPr sz="1955"/>
            </a:pPr>
            <a:endParaRPr/>
          </a:p>
          <a:p>
            <a:pPr marL="738108" lvl="1" indent="-240188" defTabSz="777240">
              <a:lnSpc>
                <a:spcPct val="80000"/>
              </a:lnSpc>
              <a:spcBef>
                <a:spcPts val="200"/>
              </a:spcBef>
              <a:buChar char="◼"/>
              <a:defRPr sz="1955"/>
            </a:pPr>
            <a:r>
              <a:t>Retirement</a:t>
            </a:r>
          </a:p>
          <a:p>
            <a:pPr marL="738108" lvl="1" indent="-240188" defTabSz="777240">
              <a:lnSpc>
                <a:spcPct val="80000"/>
              </a:lnSpc>
              <a:spcBef>
                <a:spcPts val="200"/>
              </a:spcBef>
              <a:buChar char="◼"/>
              <a:defRPr sz="1955"/>
            </a:pPr>
            <a:r>
              <a:t>Quitting government service</a:t>
            </a:r>
          </a:p>
          <a:p>
            <a:pPr marL="738108" lvl="1" indent="-240188" defTabSz="777240">
              <a:lnSpc>
                <a:spcPct val="80000"/>
              </a:lnSpc>
              <a:spcBef>
                <a:spcPts val="200"/>
              </a:spcBef>
              <a:buChar char="◼"/>
              <a:defRPr sz="1955"/>
            </a:pPr>
            <a:endParaRPr/>
          </a:p>
          <a:p>
            <a:pPr marL="465534" indent="-349488" defTabSz="777240">
              <a:lnSpc>
                <a:spcPct val="80000"/>
              </a:lnSpc>
              <a:spcBef>
                <a:spcPts val="300"/>
              </a:spcBef>
              <a:buClr>
                <a:srgbClr val="000000"/>
              </a:buClr>
              <a:buChar char=""/>
              <a:defRPr sz="2040"/>
            </a:pPr>
            <a:r>
              <a:t>At 59 ½ if still working</a:t>
            </a:r>
          </a:p>
          <a:p>
            <a:pPr marL="349488" indent="-233441" defTabSz="777240">
              <a:lnSpc>
                <a:spcPct val="80000"/>
              </a:lnSpc>
              <a:spcBef>
                <a:spcPts val="300"/>
              </a:spcBef>
              <a:buSzTx/>
              <a:buFont typeface="Wingdings 3"/>
              <a:buNone/>
              <a:defRPr sz="2040"/>
            </a:pPr>
            <a:r>
              <a:t>___________________________________________________</a:t>
            </a:r>
          </a:p>
          <a:p>
            <a:pPr marL="465534" indent="-349488" defTabSz="777240">
              <a:lnSpc>
                <a:spcPct val="80000"/>
              </a:lnSpc>
              <a:spcBef>
                <a:spcPts val="300"/>
              </a:spcBef>
              <a:buClr>
                <a:srgbClr val="000000"/>
              </a:buClr>
              <a:buChar char=""/>
              <a:defRPr sz="2040"/>
            </a:pPr>
            <a:r>
              <a:t>There may be early withdrawal penalties:</a:t>
            </a:r>
          </a:p>
          <a:p>
            <a:pPr marL="465534" indent="-349488" defTabSz="777240">
              <a:lnSpc>
                <a:spcPct val="80000"/>
              </a:lnSpc>
              <a:spcBef>
                <a:spcPts val="300"/>
              </a:spcBef>
              <a:buClr>
                <a:srgbClr val="000000"/>
              </a:buClr>
              <a:buChar char=""/>
              <a:defRPr sz="2040"/>
            </a:pPr>
            <a:endParaRPr/>
          </a:p>
          <a:p>
            <a:pPr marL="738108" lvl="1" indent="-240188" defTabSz="777240">
              <a:lnSpc>
                <a:spcPct val="80000"/>
              </a:lnSpc>
              <a:spcBef>
                <a:spcPts val="200"/>
              </a:spcBef>
              <a:buChar char="◼"/>
              <a:defRPr sz="1955"/>
            </a:pPr>
            <a:r>
              <a:t>If you retire and withdraw the money before the year in which you turn 55</a:t>
            </a:r>
          </a:p>
          <a:p>
            <a:pPr marL="738108" lvl="1" indent="-240188" defTabSz="777240">
              <a:lnSpc>
                <a:spcPct val="80000"/>
              </a:lnSpc>
              <a:spcBef>
                <a:spcPts val="200"/>
              </a:spcBef>
              <a:buChar char="◼"/>
              <a:defRPr sz="1955"/>
            </a:pPr>
            <a:endParaRPr/>
          </a:p>
          <a:p>
            <a:pPr marL="738108" lvl="1" indent="-240188" defTabSz="777240">
              <a:lnSpc>
                <a:spcPct val="80000"/>
              </a:lnSpc>
              <a:spcBef>
                <a:spcPts val="200"/>
              </a:spcBef>
              <a:buChar char="◼"/>
              <a:defRPr sz="1955"/>
            </a:pPr>
            <a:r>
              <a:t>If you quit before retiring and withdraw the money before you reach 59 ½ </a:t>
            </a:r>
          </a:p>
        </p:txBody>
      </p:sp>
      <p:pic>
        <p:nvPicPr>
          <p:cNvPr id="176"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77"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ingle payment…"/>
          <p:cNvSpPr txBox="1">
            <a:spLocks noGrp="1"/>
          </p:cNvSpPr>
          <p:nvPr>
            <p:ph type="body" idx="4294967295"/>
          </p:nvPr>
        </p:nvSpPr>
        <p:spPr>
          <a:xfrm>
            <a:off x="457200" y="1481137"/>
            <a:ext cx="8229600" cy="4525963"/>
          </a:xfrm>
          <a:prstGeom prst="rect">
            <a:avLst/>
          </a:prstGeom>
        </p:spPr>
        <p:txBody>
          <a:bodyPr>
            <a:normAutofit/>
          </a:bodyPr>
          <a:lstStyle/>
          <a:p>
            <a:pPr marL="547687" indent="-411162">
              <a:buClr>
                <a:srgbClr val="000000"/>
              </a:buClr>
              <a:buChar char=""/>
            </a:pPr>
            <a:endParaRPr/>
          </a:p>
          <a:p>
            <a:pPr marL="547687" indent="-411162">
              <a:buClr>
                <a:srgbClr val="000000"/>
              </a:buClr>
              <a:buChar char=""/>
            </a:pPr>
            <a:r>
              <a:t>Single payment</a:t>
            </a:r>
          </a:p>
          <a:p>
            <a:pPr marL="868362" lvl="1" indent="-282575">
              <a:spcBef>
                <a:spcPts val="300"/>
              </a:spcBef>
              <a:buChar char="◼"/>
              <a:defRPr sz="2300"/>
            </a:pPr>
            <a:r>
              <a:t>No more than two total</a:t>
            </a:r>
          </a:p>
          <a:p>
            <a:pPr marL="868362" lvl="1" indent="-282575">
              <a:spcBef>
                <a:spcPts val="300"/>
              </a:spcBef>
              <a:buChar char="◼"/>
              <a:defRPr sz="2300"/>
            </a:pPr>
            <a:r>
              <a:t>One is allowed at 59 ½ if still working</a:t>
            </a:r>
          </a:p>
          <a:p>
            <a:pPr marL="868362" lvl="1" indent="-282575">
              <a:spcBef>
                <a:spcPts val="300"/>
              </a:spcBef>
              <a:buChar char="◼"/>
              <a:defRPr sz="2300"/>
            </a:pPr>
            <a:endParaRPr/>
          </a:p>
          <a:p>
            <a:pPr marL="547687" indent="-411162">
              <a:buClr>
                <a:srgbClr val="000000"/>
              </a:buClr>
              <a:buChar char=""/>
            </a:pPr>
            <a:r>
              <a:t>Series of monthly payments</a:t>
            </a:r>
          </a:p>
          <a:p>
            <a:pPr marL="868362" lvl="1" indent="-282575">
              <a:spcBef>
                <a:spcPts val="300"/>
              </a:spcBef>
              <a:buChar char="◼"/>
              <a:defRPr sz="2300"/>
            </a:pPr>
            <a:r>
              <a:t>Can change amount annually</a:t>
            </a:r>
          </a:p>
          <a:p>
            <a:pPr marL="868362" lvl="1" indent="-282575">
              <a:spcBef>
                <a:spcPts val="300"/>
              </a:spcBef>
              <a:buChar char="◼"/>
              <a:defRPr sz="2300"/>
            </a:pPr>
            <a:r>
              <a:t>Can’t stop</a:t>
            </a:r>
          </a:p>
          <a:p>
            <a:pPr marL="868362" lvl="1" indent="-282575">
              <a:spcBef>
                <a:spcPts val="300"/>
              </a:spcBef>
              <a:buChar char="◼"/>
              <a:defRPr sz="2300"/>
            </a:pPr>
            <a:r>
              <a:t>Can change to one final payment</a:t>
            </a:r>
          </a:p>
        </p:txBody>
      </p:sp>
      <p:pic>
        <p:nvPicPr>
          <p:cNvPr id="180" name="image.png" descr="image.png"/>
          <p:cNvPicPr>
            <a:picLocks noChangeAspect="1"/>
          </p:cNvPicPr>
          <p:nvPr/>
        </p:nvPicPr>
        <p:blipFill>
          <a:blip r:embed="rId2">
            <a:extLst/>
          </a:blip>
          <a:stretch>
            <a:fillRect/>
          </a:stretch>
        </p:blipFill>
        <p:spPr>
          <a:xfrm>
            <a:off x="457200" y="274637"/>
            <a:ext cx="8229600" cy="1206501"/>
          </a:xfrm>
          <a:prstGeom prst="rect">
            <a:avLst/>
          </a:prstGeom>
          <a:ln w="12700">
            <a:miter lim="400000"/>
          </a:ln>
        </p:spPr>
      </p:pic>
      <p:sp>
        <p:nvSpPr>
          <p:cNvPr id="181"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urchase a single premium immediate annuity…"/>
          <p:cNvSpPr txBox="1">
            <a:spLocks noGrp="1"/>
          </p:cNvSpPr>
          <p:nvPr>
            <p:ph type="body" idx="4294967295"/>
          </p:nvPr>
        </p:nvSpPr>
        <p:spPr>
          <a:xfrm>
            <a:off x="457200" y="1481137"/>
            <a:ext cx="8229600" cy="4525963"/>
          </a:xfrm>
          <a:prstGeom prst="rect">
            <a:avLst/>
          </a:prstGeom>
        </p:spPr>
        <p:txBody>
          <a:bodyPr>
            <a:normAutofit/>
          </a:bodyPr>
          <a:lstStyle/>
          <a:p>
            <a:pPr marL="0" indent="121507" defTabSz="813816">
              <a:spcBef>
                <a:spcPts val="300"/>
              </a:spcBef>
              <a:buSzTx/>
              <a:buFont typeface="Wingdings 3"/>
              <a:buNone/>
              <a:defRPr sz="2403"/>
            </a:pPr>
            <a:endParaRPr/>
          </a:p>
          <a:p>
            <a:pPr marL="0" indent="121507" defTabSz="813816">
              <a:spcBef>
                <a:spcPts val="300"/>
              </a:spcBef>
              <a:buSzTx/>
              <a:buFont typeface="Wingdings 3"/>
              <a:buNone/>
              <a:defRPr sz="2403"/>
            </a:pPr>
            <a:r>
              <a:t>Purchase a single premium immediate annuity </a:t>
            </a:r>
          </a:p>
          <a:p>
            <a:pPr marL="0" lvl="1" indent="519937" defTabSz="813816">
              <a:spcBef>
                <a:spcPts val="200"/>
              </a:spcBef>
              <a:buSzTx/>
              <a:buFont typeface="Wingdings 3"/>
              <a:buNone/>
              <a:defRPr sz="2046"/>
            </a:pPr>
            <a:endParaRPr/>
          </a:p>
          <a:p>
            <a:pPr marL="0" lvl="1" indent="519937" defTabSz="813816">
              <a:spcBef>
                <a:spcPts val="200"/>
              </a:spcBef>
              <a:buSzTx/>
              <a:buFont typeface="Wingdings 3"/>
              <a:buNone/>
              <a:defRPr sz="2046"/>
            </a:pPr>
            <a:r>
              <a:t>You have no choice as to the company. </a:t>
            </a:r>
          </a:p>
          <a:p>
            <a:pPr marL="0" lvl="1" indent="519937" defTabSz="813816">
              <a:spcBef>
                <a:spcPts val="200"/>
              </a:spcBef>
              <a:buSzTx/>
              <a:buFont typeface="Wingdings 3"/>
              <a:buNone/>
              <a:defRPr sz="2046"/>
            </a:pPr>
            <a:endParaRPr/>
          </a:p>
          <a:p>
            <a:pPr marL="0" lvl="1" indent="519937" defTabSz="813816">
              <a:spcBef>
                <a:spcPts val="200"/>
              </a:spcBef>
              <a:buSzTx/>
              <a:buFont typeface="Wingdings 3"/>
              <a:buNone/>
              <a:defRPr sz="2046"/>
            </a:pPr>
            <a:r>
              <a:t>This is risky because if you need money for an emergency, you have no access to it.</a:t>
            </a:r>
          </a:p>
          <a:p>
            <a:pPr marL="0" lvl="1" indent="519937" defTabSz="813816">
              <a:spcBef>
                <a:spcPts val="200"/>
              </a:spcBef>
              <a:buSzTx/>
              <a:buFont typeface="Wingdings 3"/>
              <a:buNone/>
              <a:defRPr sz="2046"/>
            </a:pPr>
            <a:r>
              <a:t>__________________________________________________</a:t>
            </a:r>
          </a:p>
          <a:p>
            <a:pPr marL="0" indent="121507" defTabSz="813816">
              <a:spcBef>
                <a:spcPts val="300"/>
              </a:spcBef>
              <a:buSzTx/>
              <a:buFont typeface="Wingdings 3"/>
              <a:buNone/>
              <a:defRPr sz="2136"/>
            </a:pPr>
            <a:endParaRPr/>
          </a:p>
          <a:p>
            <a:pPr marL="0" indent="121507" defTabSz="813816">
              <a:spcBef>
                <a:spcPts val="300"/>
              </a:spcBef>
              <a:buSzTx/>
              <a:buFont typeface="Wingdings 3"/>
              <a:buNone/>
              <a:defRPr sz="2136"/>
            </a:pPr>
            <a:r>
              <a:t>Transfer or rollover with the company of your choice</a:t>
            </a:r>
          </a:p>
          <a:p>
            <a:pPr marL="519937" lvl="1" indent="0" defTabSz="813816">
              <a:spcBef>
                <a:spcPts val="200"/>
              </a:spcBef>
              <a:buChar char="◼"/>
              <a:defRPr sz="2046"/>
            </a:pPr>
            <a:r>
              <a:t>Direct transfer avoids withholding</a:t>
            </a:r>
          </a:p>
        </p:txBody>
      </p:sp>
      <p:pic>
        <p:nvPicPr>
          <p:cNvPr id="184"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85"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he TSP C Fund, S Fund &amp; I Funds are not managed to maximize…"/>
          <p:cNvSpPr txBox="1">
            <a:spLocks noGrp="1"/>
          </p:cNvSpPr>
          <p:nvPr>
            <p:ph type="body" idx="4294967295"/>
          </p:nvPr>
        </p:nvSpPr>
        <p:spPr>
          <a:xfrm>
            <a:off x="457200" y="1481137"/>
            <a:ext cx="8229600" cy="4525963"/>
          </a:xfrm>
          <a:prstGeom prst="rect">
            <a:avLst/>
          </a:prstGeom>
        </p:spPr>
        <p:txBody>
          <a:bodyPr>
            <a:normAutofit/>
          </a:bodyPr>
          <a:lstStyle/>
          <a:p>
            <a:pPr marL="255587" indent="-146050">
              <a:buSzTx/>
              <a:buFont typeface="Wingdings 3"/>
              <a:buNone/>
              <a:defRPr sz="1800"/>
            </a:pPr>
            <a:r>
              <a:t>The TSP C Fund, S Fund &amp; I Funds are not managed to maximize </a:t>
            </a:r>
          </a:p>
          <a:p>
            <a:pPr marL="255587" indent="-146050">
              <a:buSzTx/>
              <a:buFont typeface="Wingdings 3"/>
              <a:buNone/>
              <a:defRPr sz="1800"/>
            </a:pPr>
            <a:r>
              <a:t>gains or minimize losses. That’s why in 2008 The C Fund Lost </a:t>
            </a:r>
          </a:p>
          <a:p>
            <a:pPr marL="255587" indent="-146050">
              <a:buSzTx/>
              <a:buFont typeface="Wingdings 3"/>
              <a:buNone/>
              <a:defRPr sz="1800"/>
            </a:pPr>
            <a:r>
              <a:t>36.99%, S Fund -38.32%, I Fund -42.43%; the L 2040 Fund -31.53%</a:t>
            </a:r>
          </a:p>
          <a:p>
            <a:pPr marL="255587" indent="-146050">
              <a:buSzTx/>
              <a:buFont typeface="Wingdings 3"/>
              <a:buNone/>
              <a:defRPr sz="1800" i="1"/>
            </a:pPr>
            <a:endParaRPr/>
          </a:p>
          <a:p>
            <a:pPr marL="255587" indent="-146050">
              <a:buSzTx/>
              <a:buFont typeface="Wingdings 3"/>
              <a:buNone/>
              <a:defRPr sz="1800"/>
            </a:pPr>
            <a:r>
              <a:t>Far too many of the federal employees who were in those Funds in</a:t>
            </a:r>
          </a:p>
          <a:p>
            <a:pPr marL="255587" indent="-146050">
              <a:buSzTx/>
              <a:buFont typeface="Wingdings 3"/>
              <a:buNone/>
              <a:defRPr sz="1800"/>
            </a:pPr>
            <a:r>
              <a:t>2008, and were set to retire on January 1st 2009, had to postpone</a:t>
            </a:r>
          </a:p>
          <a:p>
            <a:pPr marL="255587" indent="-146050">
              <a:buSzTx/>
              <a:buFont typeface="Wingdings 3"/>
              <a:buNone/>
              <a:defRPr sz="1800"/>
            </a:pPr>
            <a:r>
              <a:t>their retirement until January 2013. For them, the recovery was too  </a:t>
            </a:r>
          </a:p>
          <a:p>
            <a:pPr marL="255587" indent="-146050">
              <a:buSzTx/>
              <a:buFont typeface="Wingdings 3"/>
              <a:buNone/>
              <a:defRPr sz="1800"/>
            </a:pPr>
            <a:r>
              <a:t>little, too late, and we believe history is about to repeat itself. </a:t>
            </a:r>
          </a:p>
          <a:p>
            <a:pPr marL="255587" indent="-146050">
              <a:buSzTx/>
              <a:buFont typeface="Wingdings 3"/>
              <a:buNone/>
              <a:defRPr sz="1800"/>
            </a:pPr>
            <a:endParaRPr/>
          </a:p>
          <a:p>
            <a:pPr marL="255587" indent="-146050">
              <a:buSzTx/>
              <a:buFont typeface="Wingdings 3"/>
              <a:buNone/>
              <a:defRPr sz="1800"/>
            </a:pPr>
            <a:r>
              <a:t>What would have happened if those same Federal Employees had their</a:t>
            </a:r>
          </a:p>
          <a:p>
            <a:pPr marL="255587" indent="-146050">
              <a:buSzTx/>
              <a:buFont typeface="Wingdings 3"/>
              <a:buNone/>
              <a:defRPr sz="1800"/>
            </a:pPr>
            <a:r>
              <a:t>money in an “’Enhanced Fixed Indexed Annuity” in 2008 instead</a:t>
            </a:r>
          </a:p>
          <a:p>
            <a:pPr marL="255587" indent="-146050">
              <a:buSzTx/>
              <a:buFont typeface="Wingdings 3"/>
              <a:buNone/>
              <a:defRPr sz="1800"/>
            </a:pPr>
            <a:r>
              <a:t>of the TSP C Fund, S Fund, I Fund and/or L2040 Funds…. </a:t>
            </a:r>
          </a:p>
        </p:txBody>
      </p:sp>
      <p:pic>
        <p:nvPicPr>
          <p:cNvPr id="192"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93"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If those federal employees had $250,000 in the TSP C, S, I, and/or L2040…"/>
          <p:cNvSpPr txBox="1">
            <a:spLocks noGrp="1"/>
          </p:cNvSpPr>
          <p:nvPr>
            <p:ph type="body" idx="4294967295"/>
          </p:nvPr>
        </p:nvSpPr>
        <p:spPr>
          <a:xfrm>
            <a:off x="457200" y="1481137"/>
            <a:ext cx="8229600" cy="4525963"/>
          </a:xfrm>
          <a:prstGeom prst="rect">
            <a:avLst/>
          </a:prstGeom>
        </p:spPr>
        <p:txBody>
          <a:bodyPr>
            <a:normAutofit/>
          </a:bodyPr>
          <a:lstStyle/>
          <a:p>
            <a:pPr marL="224916" indent="-128523" defTabSz="804672">
              <a:spcBef>
                <a:spcPts val="300"/>
              </a:spcBef>
              <a:buSzTx/>
              <a:buFont typeface="Wingdings 3"/>
              <a:buNone/>
              <a:defRPr sz="1408"/>
            </a:pPr>
            <a:r>
              <a:rPr sz="1600" dirty="0"/>
              <a:t>If those federal employees had $250,000 in the TSP C, S, I, and/or L2040 </a:t>
            </a:r>
          </a:p>
          <a:p>
            <a:pPr marL="224916" indent="-128523" defTabSz="804672">
              <a:spcBef>
                <a:spcPts val="300"/>
              </a:spcBef>
              <a:buSzTx/>
              <a:buFont typeface="Wingdings 3"/>
              <a:buNone/>
              <a:defRPr sz="1408"/>
            </a:pPr>
            <a:r>
              <a:rPr sz="1600" dirty="0"/>
              <a:t>Funds in 2008, they would have had about $150,000 left on December 31</a:t>
            </a:r>
            <a:r>
              <a:rPr sz="1600" baseline="29727" dirty="0"/>
              <a:t>st</a:t>
            </a:r>
            <a:r>
              <a:rPr sz="1600" dirty="0"/>
              <a:t>, but </a:t>
            </a:r>
          </a:p>
          <a:p>
            <a:pPr marL="224916" indent="-128523" defTabSz="804672">
              <a:spcBef>
                <a:spcPts val="300"/>
              </a:spcBef>
              <a:buSzTx/>
              <a:buFont typeface="Wingdings 3"/>
              <a:buNone/>
              <a:defRPr sz="1408"/>
            </a:pPr>
            <a:r>
              <a:rPr sz="1600" dirty="0"/>
              <a:t>with an “Enhanced Fixed Indexed Annuity”, they would have had at least </a:t>
            </a:r>
          </a:p>
          <a:p>
            <a:pPr marL="224916" indent="-128523" defTabSz="804672">
              <a:spcBef>
                <a:spcPts val="300"/>
              </a:spcBef>
              <a:buSzTx/>
              <a:buFont typeface="Wingdings 3"/>
              <a:buNone/>
              <a:defRPr sz="1408"/>
            </a:pPr>
            <a:r>
              <a:rPr sz="1600" dirty="0"/>
              <a:t>$250,000, &amp; possibly more. </a:t>
            </a:r>
          </a:p>
          <a:p>
            <a:pPr marL="224916" indent="-128523" defTabSz="804672">
              <a:spcBef>
                <a:spcPts val="300"/>
              </a:spcBef>
              <a:buSzTx/>
              <a:buFont typeface="Wingdings 3"/>
              <a:buNone/>
              <a:defRPr sz="1408"/>
            </a:pPr>
            <a:endParaRPr sz="1600" dirty="0"/>
          </a:p>
          <a:p>
            <a:pPr marL="224916" indent="-128523" defTabSz="804672">
              <a:spcBef>
                <a:spcPts val="300"/>
              </a:spcBef>
              <a:buSzTx/>
              <a:buFont typeface="Wingdings 3"/>
              <a:buNone/>
              <a:defRPr sz="1408"/>
            </a:pPr>
            <a:r>
              <a:rPr sz="1600" dirty="0"/>
              <a:t>If the stock market does come back, wouldn’t it be wiser to start that</a:t>
            </a:r>
          </a:p>
          <a:p>
            <a:pPr marL="224916" indent="-128523" defTabSz="804672">
              <a:spcBef>
                <a:spcPts val="300"/>
              </a:spcBef>
              <a:buSzTx/>
              <a:buFont typeface="Wingdings 3"/>
              <a:buNone/>
              <a:defRPr sz="1408"/>
            </a:pPr>
            <a:r>
              <a:rPr sz="1600" dirty="0"/>
              <a:t> comeback with $250,000 rather than $150,000? </a:t>
            </a:r>
          </a:p>
          <a:p>
            <a:pPr marL="224916" indent="-128523" defTabSz="804672">
              <a:spcBef>
                <a:spcPts val="300"/>
              </a:spcBef>
              <a:buSzTx/>
              <a:buFont typeface="Wingdings 3"/>
              <a:buNone/>
              <a:defRPr sz="1408"/>
            </a:pPr>
            <a:endParaRPr dirty="0"/>
          </a:p>
          <a:p>
            <a:pPr marL="224916" indent="-128523" defTabSz="804672">
              <a:spcBef>
                <a:spcPts val="300"/>
              </a:spcBef>
              <a:buSzTx/>
              <a:buFont typeface="Wingdings 3"/>
              <a:buNone/>
              <a:defRPr sz="1760"/>
            </a:pPr>
            <a:r>
              <a:rPr dirty="0"/>
              <a:t>“Enhanced Fixed Indexed Annuities” can never lose money due </a:t>
            </a:r>
          </a:p>
          <a:p>
            <a:pPr marL="224916" indent="-128523" defTabSz="804672">
              <a:spcBef>
                <a:spcPts val="300"/>
              </a:spcBef>
              <a:buSzTx/>
              <a:buFont typeface="Wingdings 3"/>
              <a:buNone/>
              <a:defRPr sz="1760"/>
            </a:pPr>
            <a:r>
              <a:rPr dirty="0"/>
              <a:t>to </a:t>
            </a:r>
            <a:r>
              <a:rPr lang="en-US" dirty="0"/>
              <a:t>"</a:t>
            </a:r>
            <a:r>
              <a:rPr dirty="0"/>
              <a:t>market conditions</a:t>
            </a:r>
            <a:r>
              <a:rPr lang="en-US" dirty="0"/>
              <a:t>" or have prior gains wiped out or “Clawed Back”</a:t>
            </a:r>
            <a:endParaRPr dirty="0"/>
          </a:p>
          <a:p>
            <a:pPr marL="224916" indent="-128523" defTabSz="804672">
              <a:spcBef>
                <a:spcPts val="300"/>
              </a:spcBef>
              <a:buSzTx/>
              <a:buFont typeface="Wingdings 3"/>
              <a:buNone/>
              <a:defRPr sz="1760"/>
            </a:pPr>
            <a:endParaRPr dirty="0"/>
          </a:p>
          <a:p>
            <a:pPr marL="224916" indent="-128523" defTabSz="804672">
              <a:spcBef>
                <a:spcPts val="300"/>
              </a:spcBef>
              <a:buSzTx/>
              <a:buFont typeface="Wingdings 3"/>
              <a:buNone/>
              <a:defRPr sz="1760"/>
            </a:pPr>
            <a:r>
              <a:rPr dirty="0"/>
              <a:t>Think of it as “parking” your money in a very safe haven, just </a:t>
            </a:r>
          </a:p>
          <a:p>
            <a:pPr marL="224916" indent="-128523" defTabSz="804672">
              <a:spcBef>
                <a:spcPts val="300"/>
              </a:spcBef>
              <a:buSzTx/>
              <a:buFont typeface="Wingdings 3"/>
              <a:buNone/>
              <a:defRPr sz="1760"/>
            </a:pPr>
            <a:r>
              <a:rPr dirty="0"/>
              <a:t>waiting for the market to go up, and when it does, it kicks in</a:t>
            </a:r>
          </a:p>
          <a:p>
            <a:pPr marL="224916" indent="-128523" defTabSz="804672">
              <a:spcBef>
                <a:spcPts val="300"/>
              </a:spcBef>
              <a:buSzTx/>
              <a:buFont typeface="Wingdings 3"/>
              <a:buNone/>
              <a:defRPr sz="1760"/>
            </a:pPr>
            <a:r>
              <a:rPr dirty="0"/>
              <a:t>automatically and participates</a:t>
            </a:r>
          </a:p>
        </p:txBody>
      </p:sp>
      <p:pic>
        <p:nvPicPr>
          <p:cNvPr id="196"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97"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 name="Table"/>
          <p:cNvGraphicFramePr/>
          <p:nvPr/>
        </p:nvGraphicFramePr>
        <p:xfrm>
          <a:off x="2286000" y="1417637"/>
          <a:ext cx="5257798" cy="4719732"/>
        </p:xfrm>
        <a:graphic>
          <a:graphicData uri="http://schemas.openxmlformats.org/drawingml/2006/table">
            <a:tbl>
              <a:tblPr>
                <a:tableStyleId>{4C3C2611-4C71-4FC5-86AE-919BDF0F9419}</a:tableStyleId>
              </a:tblPr>
              <a:tblGrid>
                <a:gridCol w="685800">
                  <a:extLst>
                    <a:ext uri="{9D8B030D-6E8A-4147-A177-3AD203B41FA5}">
                      <a16:colId xmlns:a16="http://schemas.microsoft.com/office/drawing/2014/main" val="20000"/>
                    </a:ext>
                  </a:extLst>
                </a:gridCol>
                <a:gridCol w="601662">
                  <a:extLst>
                    <a:ext uri="{9D8B030D-6E8A-4147-A177-3AD203B41FA5}">
                      <a16:colId xmlns:a16="http://schemas.microsoft.com/office/drawing/2014/main" val="20001"/>
                    </a:ext>
                  </a:extLst>
                </a:gridCol>
                <a:gridCol w="644525">
                  <a:extLst>
                    <a:ext uri="{9D8B030D-6E8A-4147-A177-3AD203B41FA5}">
                      <a16:colId xmlns:a16="http://schemas.microsoft.com/office/drawing/2014/main" val="20002"/>
                    </a:ext>
                  </a:extLst>
                </a:gridCol>
                <a:gridCol w="644525">
                  <a:extLst>
                    <a:ext uri="{9D8B030D-6E8A-4147-A177-3AD203B41FA5}">
                      <a16:colId xmlns:a16="http://schemas.microsoft.com/office/drawing/2014/main" val="20003"/>
                    </a:ext>
                  </a:extLst>
                </a:gridCol>
                <a:gridCol w="642937">
                  <a:extLst>
                    <a:ext uri="{9D8B030D-6E8A-4147-A177-3AD203B41FA5}">
                      <a16:colId xmlns:a16="http://schemas.microsoft.com/office/drawing/2014/main" val="20004"/>
                    </a:ext>
                  </a:extLst>
                </a:gridCol>
                <a:gridCol w="644525">
                  <a:extLst>
                    <a:ext uri="{9D8B030D-6E8A-4147-A177-3AD203B41FA5}">
                      <a16:colId xmlns:a16="http://schemas.microsoft.com/office/drawing/2014/main" val="20005"/>
                    </a:ext>
                  </a:extLst>
                </a:gridCol>
                <a:gridCol w="642937">
                  <a:extLst>
                    <a:ext uri="{9D8B030D-6E8A-4147-A177-3AD203B41FA5}">
                      <a16:colId xmlns:a16="http://schemas.microsoft.com/office/drawing/2014/main" val="20006"/>
                    </a:ext>
                  </a:extLst>
                </a:gridCol>
                <a:gridCol w="750887">
                  <a:extLst>
                    <a:ext uri="{9D8B030D-6E8A-4147-A177-3AD203B41FA5}">
                      <a16:colId xmlns:a16="http://schemas.microsoft.com/office/drawing/2014/main" val="20007"/>
                    </a:ext>
                  </a:extLst>
                </a:gridCol>
              </a:tblGrid>
              <a:tr h="474662">
                <a:tc>
                  <a:txBody>
                    <a:bodyPr/>
                    <a:lstStyle/>
                    <a:p>
                      <a:pPr algn="ctr">
                        <a:defRPr sz="1800"/>
                      </a:pPr>
                      <a:r>
                        <a:rPr sz="1000" b="1">
                          <a:solidFill>
                            <a:srgbClr val="FFFFFF"/>
                          </a:solidFill>
                        </a:rPr>
                        <a:t>Year</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TSP Balance</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FIA Balance</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Balance Diff</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TSP Income</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FIA Income</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Annual Income Diff</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Cumulative Income Diff</a:t>
                      </a:r>
                    </a:p>
                  </a:txBody>
                  <a:tcPr marL="8583" marR="8583" marT="8583" marB="8583" anchor="ctr" horzOverflow="overflow">
                    <a:lnB w="38100">
                      <a:solidFill>
                        <a:srgbClr val="FFFFFF"/>
                      </a:solidFill>
                    </a:lnB>
                    <a:solidFill>
                      <a:schemeClr val="accent1"/>
                    </a:solidFill>
                  </a:tcPr>
                </a:tc>
                <a:extLst>
                  <a:ext uri="{0D108BD9-81ED-4DB2-BD59-A6C34878D82A}">
                    <a16:rowId xmlns:a16="http://schemas.microsoft.com/office/drawing/2014/main" val="10000"/>
                  </a:ext>
                </a:extLst>
              </a:tr>
              <a:tr h="169862">
                <a:tc>
                  <a:txBody>
                    <a:bodyPr/>
                    <a:lstStyle/>
                    <a:p>
                      <a:pPr>
                        <a:defRPr sz="1800"/>
                      </a:pPr>
                      <a:r>
                        <a:rPr sz="1000" b="1">
                          <a:solidFill>
                            <a:srgbClr val="FFFFFF"/>
                          </a:solidFill>
                        </a:rPr>
                        <a:t>1</a:t>
                      </a:r>
                    </a:p>
                  </a:txBody>
                  <a:tcPr marL="8583" marR="8583" marT="8583" marB="8583" anchor="ctr" horzOverflow="overflow">
                    <a:lnT w="38100">
                      <a:solidFill>
                        <a:srgbClr val="FFFFFF"/>
                      </a:solidFill>
                    </a:lnT>
                    <a:solidFill>
                      <a:schemeClr val="accent1"/>
                    </a:solidFill>
                  </a:tcPr>
                </a:tc>
                <a:tc>
                  <a:txBody>
                    <a:bodyPr/>
                    <a:lstStyle/>
                    <a:p>
                      <a:pPr>
                        <a:defRPr sz="1800"/>
                      </a:pPr>
                      <a:r>
                        <a:rPr sz="1000"/>
                        <a:t>424000</a:t>
                      </a:r>
                    </a:p>
                  </a:txBody>
                  <a:tcPr marL="8583" marR="8583" marT="8583" marB="8583" anchor="ctr" horzOverflow="overflow">
                    <a:lnT w="38100">
                      <a:solidFill>
                        <a:srgbClr val="FFFFFF"/>
                      </a:solidFill>
                    </a:lnT>
                    <a:solidFill>
                      <a:srgbClr val="CDE0E8"/>
                    </a:solidFill>
                  </a:tcPr>
                </a:tc>
                <a:tc>
                  <a:txBody>
                    <a:bodyPr/>
                    <a:lstStyle/>
                    <a:p>
                      <a:pPr>
                        <a:defRPr sz="1800"/>
                      </a:pPr>
                      <a:r>
                        <a:rPr sz="1000"/>
                        <a:t>424000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extLst>
                  <a:ext uri="{0D108BD9-81ED-4DB2-BD59-A6C34878D82A}">
                    <a16:rowId xmlns:a16="http://schemas.microsoft.com/office/drawing/2014/main" val="10001"/>
                  </a:ext>
                </a:extLst>
              </a:tr>
              <a:tr h="168275">
                <a:tc>
                  <a:txBody>
                    <a:bodyPr/>
                    <a:lstStyle/>
                    <a:p>
                      <a:pPr>
                        <a:defRPr sz="1800"/>
                      </a:pPr>
                      <a:r>
                        <a:rPr sz="1000" b="1">
                          <a:solidFill>
                            <a:srgbClr val="FFFFFF"/>
                          </a:solidFill>
                        </a:rPr>
                        <a:t>2</a:t>
                      </a:r>
                    </a:p>
                  </a:txBody>
                  <a:tcPr marL="8583" marR="8583" marT="8583" marB="8583" anchor="ctr" horzOverflow="overflow">
                    <a:solidFill>
                      <a:schemeClr val="accent1"/>
                    </a:solidFill>
                  </a:tcPr>
                </a:tc>
                <a:tc>
                  <a:txBody>
                    <a:bodyPr/>
                    <a:lstStyle/>
                    <a:p>
                      <a:pPr>
                        <a:defRPr sz="1800"/>
                      </a:pPr>
                      <a:r>
                        <a:rPr sz="1000"/>
                        <a:t>449440</a:t>
                      </a:r>
                    </a:p>
                  </a:txBody>
                  <a:tcPr marL="8583" marR="8583" marT="8583" marB="8583" anchor="ctr" horzOverflow="overflow">
                    <a:solidFill>
                      <a:srgbClr val="E8F0F4"/>
                    </a:solidFill>
                  </a:tcPr>
                </a:tc>
                <a:tc>
                  <a:txBody>
                    <a:bodyPr/>
                    <a:lstStyle/>
                    <a:p>
                      <a:pPr>
                        <a:defRPr sz="1800"/>
                      </a:pPr>
                      <a:r>
                        <a:rPr sz="1000"/>
                        <a:t>449440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extLst>
                  <a:ext uri="{0D108BD9-81ED-4DB2-BD59-A6C34878D82A}">
                    <a16:rowId xmlns:a16="http://schemas.microsoft.com/office/drawing/2014/main" val="10002"/>
                  </a:ext>
                </a:extLst>
              </a:tr>
              <a:tr h="169862">
                <a:tc>
                  <a:txBody>
                    <a:bodyPr/>
                    <a:lstStyle/>
                    <a:p>
                      <a:pPr>
                        <a:defRPr sz="1800"/>
                      </a:pPr>
                      <a:r>
                        <a:rPr sz="1000" b="1">
                          <a:solidFill>
                            <a:srgbClr val="FFFFFF"/>
                          </a:solidFill>
                        </a:rPr>
                        <a:t>3</a:t>
                      </a:r>
                    </a:p>
                  </a:txBody>
                  <a:tcPr marL="8583" marR="8583" marT="8583" marB="8583" anchor="ctr" horzOverflow="overflow">
                    <a:solidFill>
                      <a:schemeClr val="accent1"/>
                    </a:solidFill>
                  </a:tcPr>
                </a:tc>
                <a:tc>
                  <a:txBody>
                    <a:bodyPr/>
                    <a:lstStyle/>
                    <a:p>
                      <a:pPr>
                        <a:defRPr sz="1800"/>
                      </a:pPr>
                      <a:r>
                        <a:rPr sz="1000"/>
                        <a:t>364046</a:t>
                      </a:r>
                    </a:p>
                  </a:txBody>
                  <a:tcPr marL="8583" marR="8583" marT="8583" marB="8583" anchor="ctr" horzOverflow="overflow">
                    <a:solidFill>
                      <a:srgbClr val="CDE0E8"/>
                    </a:solidFill>
                  </a:tcPr>
                </a:tc>
                <a:tc>
                  <a:txBody>
                    <a:bodyPr/>
                    <a:lstStyle/>
                    <a:p>
                      <a:pPr>
                        <a:defRPr sz="1800"/>
                      </a:pPr>
                      <a:r>
                        <a:rPr sz="1000"/>
                        <a:t>449440</a:t>
                      </a:r>
                    </a:p>
                  </a:txBody>
                  <a:tcPr marL="8583" marR="8583" marT="8583" marB="8583" anchor="ctr" horzOverflow="overflow">
                    <a:solidFill>
                      <a:srgbClr val="CDE0E8"/>
                    </a:solidFill>
                  </a:tcPr>
                </a:tc>
                <a:tc>
                  <a:txBody>
                    <a:bodyPr/>
                    <a:lstStyle/>
                    <a:p>
                      <a:pPr>
                        <a:defRPr sz="1800"/>
                      </a:pPr>
                      <a:r>
                        <a:rPr sz="1000"/>
                        <a:t>85394</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extLst>
                  <a:ext uri="{0D108BD9-81ED-4DB2-BD59-A6C34878D82A}">
                    <a16:rowId xmlns:a16="http://schemas.microsoft.com/office/drawing/2014/main" val="10003"/>
                  </a:ext>
                </a:extLst>
              </a:tr>
              <a:tr h="169862">
                <a:tc>
                  <a:txBody>
                    <a:bodyPr/>
                    <a:lstStyle/>
                    <a:p>
                      <a:pPr>
                        <a:defRPr sz="1800"/>
                      </a:pPr>
                      <a:r>
                        <a:rPr sz="1000" b="1">
                          <a:solidFill>
                            <a:srgbClr val="FFFFFF"/>
                          </a:solidFill>
                        </a:rPr>
                        <a:t>4</a:t>
                      </a:r>
                    </a:p>
                  </a:txBody>
                  <a:tcPr marL="8583" marR="8583" marT="8583" marB="8583" anchor="ctr" horzOverflow="overflow">
                    <a:solidFill>
                      <a:schemeClr val="accent1"/>
                    </a:solidFill>
                  </a:tcPr>
                </a:tc>
                <a:tc>
                  <a:txBody>
                    <a:bodyPr/>
                    <a:lstStyle/>
                    <a:p>
                      <a:pPr>
                        <a:defRPr sz="1800"/>
                      </a:pPr>
                      <a:r>
                        <a:rPr sz="1000"/>
                        <a:t>385889</a:t>
                      </a:r>
                    </a:p>
                  </a:txBody>
                  <a:tcPr marL="8583" marR="8583" marT="8583" marB="8583" anchor="ctr" horzOverflow="overflow">
                    <a:solidFill>
                      <a:srgbClr val="E8F0F4"/>
                    </a:solidFill>
                  </a:tcPr>
                </a:tc>
                <a:tc>
                  <a:txBody>
                    <a:bodyPr/>
                    <a:lstStyle/>
                    <a:p>
                      <a:pPr>
                        <a:defRPr sz="1800"/>
                      </a:pPr>
                      <a:r>
                        <a:rPr sz="1000"/>
                        <a:t>476406</a:t>
                      </a:r>
                    </a:p>
                  </a:txBody>
                  <a:tcPr marL="8583" marR="8583" marT="8583" marB="8583" anchor="ctr" horzOverflow="overflow">
                    <a:solidFill>
                      <a:srgbClr val="E8F0F4"/>
                    </a:solidFill>
                  </a:tcPr>
                </a:tc>
                <a:tc>
                  <a:txBody>
                    <a:bodyPr/>
                    <a:lstStyle/>
                    <a:p>
                      <a:pPr>
                        <a:defRPr sz="1800"/>
                      </a:pPr>
                      <a:r>
                        <a:rPr sz="1000"/>
                        <a:t>90517</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extLst>
                  <a:ext uri="{0D108BD9-81ED-4DB2-BD59-A6C34878D82A}">
                    <a16:rowId xmlns:a16="http://schemas.microsoft.com/office/drawing/2014/main" val="10004"/>
                  </a:ext>
                </a:extLst>
              </a:tr>
              <a:tr h="169862">
                <a:tc>
                  <a:txBody>
                    <a:bodyPr/>
                    <a:lstStyle/>
                    <a:p>
                      <a:pPr>
                        <a:defRPr sz="1800"/>
                      </a:pPr>
                      <a:r>
                        <a:rPr sz="1000" b="1">
                          <a:solidFill>
                            <a:srgbClr val="FFFFFF"/>
                          </a:solidFill>
                        </a:rPr>
                        <a:t>5</a:t>
                      </a:r>
                    </a:p>
                  </a:txBody>
                  <a:tcPr marL="8583" marR="8583" marT="8583" marB="8583" anchor="ctr" horzOverflow="overflow">
                    <a:solidFill>
                      <a:schemeClr val="accent1"/>
                    </a:solidFill>
                  </a:tcPr>
                </a:tc>
                <a:tc>
                  <a:txBody>
                    <a:bodyPr/>
                    <a:lstStyle/>
                    <a:p>
                      <a:pPr>
                        <a:defRPr sz="1800"/>
                      </a:pPr>
                      <a:r>
                        <a:rPr sz="1000"/>
                        <a:t>409042</a:t>
                      </a:r>
                    </a:p>
                  </a:txBody>
                  <a:tcPr marL="8583" marR="8583" marT="8583" marB="8583" anchor="ctr" horzOverflow="overflow">
                    <a:solidFill>
                      <a:srgbClr val="CDE0E8"/>
                    </a:solidFill>
                  </a:tcPr>
                </a:tc>
                <a:tc>
                  <a:txBody>
                    <a:bodyPr/>
                    <a:lstStyle/>
                    <a:p>
                      <a:pPr>
                        <a:defRPr sz="1800"/>
                      </a:pPr>
                      <a:r>
                        <a:rPr sz="1000"/>
                        <a:t>504990</a:t>
                      </a:r>
                    </a:p>
                  </a:txBody>
                  <a:tcPr marL="8583" marR="8583" marT="8583" marB="8583" anchor="ctr" horzOverflow="overflow">
                    <a:solidFill>
                      <a:srgbClr val="CDE0E8"/>
                    </a:solidFill>
                  </a:tcPr>
                </a:tc>
                <a:tc>
                  <a:txBody>
                    <a:bodyPr/>
                    <a:lstStyle/>
                    <a:p>
                      <a:pPr>
                        <a:defRPr sz="1800"/>
                      </a:pPr>
                      <a:r>
                        <a:rPr sz="1000"/>
                        <a:t>95948</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extLst>
                  <a:ext uri="{0D108BD9-81ED-4DB2-BD59-A6C34878D82A}">
                    <a16:rowId xmlns:a16="http://schemas.microsoft.com/office/drawing/2014/main" val="10005"/>
                  </a:ext>
                </a:extLst>
              </a:tr>
              <a:tr h="169862">
                <a:tc>
                  <a:txBody>
                    <a:bodyPr/>
                    <a:lstStyle/>
                    <a:p>
                      <a:pPr>
                        <a:defRPr sz="1800"/>
                      </a:pPr>
                      <a:r>
                        <a:rPr sz="1000" b="1">
                          <a:solidFill>
                            <a:srgbClr val="FFFFFF"/>
                          </a:solidFill>
                        </a:rPr>
                        <a:t>6</a:t>
                      </a:r>
                    </a:p>
                  </a:txBody>
                  <a:tcPr marL="8583" marR="8583" marT="8583" marB="8583" anchor="ctr" horzOverflow="overflow">
                    <a:solidFill>
                      <a:schemeClr val="accent1"/>
                    </a:solidFill>
                  </a:tcPr>
                </a:tc>
                <a:tc>
                  <a:txBody>
                    <a:bodyPr/>
                    <a:lstStyle/>
                    <a:p>
                      <a:pPr>
                        <a:defRPr sz="1800"/>
                      </a:pPr>
                      <a:r>
                        <a:rPr sz="1000"/>
                        <a:t>433585</a:t>
                      </a:r>
                    </a:p>
                  </a:txBody>
                  <a:tcPr marL="8583" marR="8583" marT="8583" marB="8583" anchor="ctr" horzOverflow="overflow">
                    <a:solidFill>
                      <a:srgbClr val="E8F0F4"/>
                    </a:solidFill>
                  </a:tcPr>
                </a:tc>
                <a:tc>
                  <a:txBody>
                    <a:bodyPr/>
                    <a:lstStyle/>
                    <a:p>
                      <a:pPr>
                        <a:defRPr sz="1800"/>
                      </a:pPr>
                      <a:r>
                        <a:rPr sz="1000"/>
                        <a:t>535289</a:t>
                      </a:r>
                    </a:p>
                  </a:txBody>
                  <a:tcPr marL="8583" marR="8583" marT="8583" marB="8583" anchor="ctr" horzOverflow="overflow">
                    <a:solidFill>
                      <a:srgbClr val="E8F0F4"/>
                    </a:solidFill>
                  </a:tcPr>
                </a:tc>
                <a:tc>
                  <a:txBody>
                    <a:bodyPr/>
                    <a:lstStyle/>
                    <a:p>
                      <a:pPr>
                        <a:defRPr sz="1800"/>
                      </a:pPr>
                      <a:r>
                        <a:rPr sz="1000"/>
                        <a:t>101704</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extLst>
                  <a:ext uri="{0D108BD9-81ED-4DB2-BD59-A6C34878D82A}">
                    <a16:rowId xmlns:a16="http://schemas.microsoft.com/office/drawing/2014/main" val="10006"/>
                  </a:ext>
                </a:extLst>
              </a:tr>
              <a:tr h="169862">
                <a:tc>
                  <a:txBody>
                    <a:bodyPr/>
                    <a:lstStyle/>
                    <a:p>
                      <a:pPr>
                        <a:defRPr sz="1800"/>
                      </a:pPr>
                      <a:r>
                        <a:rPr sz="1000" b="1">
                          <a:solidFill>
                            <a:srgbClr val="FFFFFF"/>
                          </a:solidFill>
                        </a:rPr>
                        <a:t>7</a:t>
                      </a:r>
                    </a:p>
                  </a:txBody>
                  <a:tcPr marL="8583" marR="8583" marT="8583" marB="8583" anchor="ctr" horzOverflow="overflow">
                    <a:solidFill>
                      <a:schemeClr val="accent1"/>
                    </a:solidFill>
                  </a:tcPr>
                </a:tc>
                <a:tc>
                  <a:txBody>
                    <a:bodyPr/>
                    <a:lstStyle/>
                    <a:p>
                      <a:pPr>
                        <a:defRPr sz="1800"/>
                      </a:pPr>
                      <a:r>
                        <a:rPr sz="1000"/>
                        <a:t>459600</a:t>
                      </a:r>
                    </a:p>
                  </a:txBody>
                  <a:tcPr marL="8583" marR="8583" marT="8583" marB="8583" anchor="ctr" horzOverflow="overflow">
                    <a:solidFill>
                      <a:srgbClr val="CDE0E8"/>
                    </a:solidFill>
                  </a:tcPr>
                </a:tc>
                <a:tc>
                  <a:txBody>
                    <a:bodyPr/>
                    <a:lstStyle/>
                    <a:p>
                      <a:pPr>
                        <a:defRPr sz="1800"/>
                      </a:pPr>
                      <a:r>
                        <a:rPr sz="1000"/>
                        <a:t>567406</a:t>
                      </a:r>
                    </a:p>
                  </a:txBody>
                  <a:tcPr marL="8583" marR="8583" marT="8583" marB="8583" anchor="ctr" horzOverflow="overflow">
                    <a:solidFill>
                      <a:srgbClr val="CDE0E8"/>
                    </a:solidFill>
                  </a:tcPr>
                </a:tc>
                <a:tc>
                  <a:txBody>
                    <a:bodyPr/>
                    <a:lstStyle/>
                    <a:p>
                      <a:pPr>
                        <a:defRPr sz="1800"/>
                      </a:pPr>
                      <a:r>
                        <a:rPr sz="1000"/>
                        <a:t>107806</a:t>
                      </a:r>
                    </a:p>
                  </a:txBody>
                  <a:tcPr marL="8583" marR="8583" marT="8583" marB="8583" anchor="ctr" horzOverflow="overflow">
                    <a:solidFill>
                      <a:srgbClr val="CDE0E8"/>
                    </a:solidFill>
                  </a:tcPr>
                </a:tc>
                <a:tc>
                  <a:txBody>
                    <a:bodyPr/>
                    <a:lstStyle/>
                    <a:p>
                      <a:pPr>
                        <a:defRPr sz="1800"/>
                      </a:pPr>
                      <a:r>
                        <a:rPr sz="1000"/>
                        <a:t>27576</a:t>
                      </a:r>
                    </a:p>
                  </a:txBody>
                  <a:tcPr marL="8583" marR="8583" marT="8583" marB="8583" anchor="ctr" horzOverflow="overflow">
                    <a:solidFill>
                      <a:srgbClr val="CDE0E8"/>
                    </a:solidFill>
                  </a:tcPr>
                </a:tc>
                <a:tc>
                  <a:txBody>
                    <a:bodyPr/>
                    <a:lstStyle/>
                    <a:p>
                      <a:pPr>
                        <a:defRPr sz="1800"/>
                      </a:pPr>
                      <a:r>
                        <a:rPr sz="1000"/>
                        <a:t>34044</a:t>
                      </a:r>
                    </a:p>
                  </a:txBody>
                  <a:tcPr marL="8583" marR="8583" marT="8583" marB="8583" anchor="ctr" horzOverflow="overflow">
                    <a:solidFill>
                      <a:srgbClr val="CDE0E8"/>
                    </a:solidFill>
                  </a:tcPr>
                </a:tc>
                <a:tc>
                  <a:txBody>
                    <a:bodyPr/>
                    <a:lstStyle/>
                    <a:p>
                      <a:pPr>
                        <a:defRPr sz="1800"/>
                      </a:pPr>
                      <a:r>
                        <a:rPr sz="1000"/>
                        <a:t>6468</a:t>
                      </a:r>
                    </a:p>
                  </a:txBody>
                  <a:tcPr marL="8583" marR="8583" marT="8583" marB="8583" anchor="ctr" horzOverflow="overflow">
                    <a:solidFill>
                      <a:srgbClr val="CDE0E8"/>
                    </a:solidFill>
                  </a:tcPr>
                </a:tc>
                <a:tc>
                  <a:txBody>
                    <a:bodyPr/>
                    <a:lstStyle/>
                    <a:p>
                      <a:pPr>
                        <a:defRPr sz="1800"/>
                      </a:pPr>
                      <a:r>
                        <a:rPr sz="1000"/>
                        <a:t>6468</a:t>
                      </a:r>
                    </a:p>
                  </a:txBody>
                  <a:tcPr marL="8583" marR="8583" marT="8583" marB="8583" anchor="ctr" horzOverflow="overflow">
                    <a:solidFill>
                      <a:srgbClr val="CDE0E8"/>
                    </a:solidFill>
                  </a:tcPr>
                </a:tc>
                <a:extLst>
                  <a:ext uri="{0D108BD9-81ED-4DB2-BD59-A6C34878D82A}">
                    <a16:rowId xmlns:a16="http://schemas.microsoft.com/office/drawing/2014/main" val="10007"/>
                  </a:ext>
                </a:extLst>
              </a:tr>
              <a:tr h="168275">
                <a:tc>
                  <a:txBody>
                    <a:bodyPr/>
                    <a:lstStyle/>
                    <a:p>
                      <a:pPr>
                        <a:defRPr sz="1800"/>
                      </a:pPr>
                      <a:r>
                        <a:rPr sz="1000" b="1">
                          <a:solidFill>
                            <a:srgbClr val="FFFFFF"/>
                          </a:solidFill>
                        </a:rPr>
                        <a:t>8</a:t>
                      </a:r>
                    </a:p>
                  </a:txBody>
                  <a:tcPr marL="8583" marR="8583" marT="8583" marB="8583" anchor="ctr" horzOverflow="overflow">
                    <a:solidFill>
                      <a:schemeClr val="accent1"/>
                    </a:solidFill>
                  </a:tcPr>
                </a:tc>
                <a:tc>
                  <a:txBody>
                    <a:bodyPr/>
                    <a:lstStyle/>
                    <a:p>
                      <a:pPr>
                        <a:defRPr sz="1800"/>
                      </a:pPr>
                      <a:r>
                        <a:rPr sz="1000"/>
                        <a:t>457945</a:t>
                      </a:r>
                    </a:p>
                  </a:txBody>
                  <a:tcPr marL="8583" marR="8583" marT="8583" marB="8583" anchor="ctr" horzOverflow="overflow">
                    <a:solidFill>
                      <a:srgbClr val="E8F0F4"/>
                    </a:solidFill>
                  </a:tcPr>
                </a:tc>
                <a:tc>
                  <a:txBody>
                    <a:bodyPr/>
                    <a:lstStyle/>
                    <a:p>
                      <a:pPr>
                        <a:defRPr sz="1800"/>
                      </a:pPr>
                      <a:r>
                        <a:rPr sz="1000"/>
                        <a:t>565364</a:t>
                      </a:r>
                    </a:p>
                  </a:txBody>
                  <a:tcPr marL="8583" marR="8583" marT="8583" marB="8583" anchor="ctr" horzOverflow="overflow">
                    <a:solidFill>
                      <a:srgbClr val="E8F0F4"/>
                    </a:solidFill>
                  </a:tcPr>
                </a:tc>
                <a:tc>
                  <a:txBody>
                    <a:bodyPr/>
                    <a:lstStyle/>
                    <a:p>
                      <a:pPr>
                        <a:defRPr sz="1800"/>
                      </a:pPr>
                      <a:r>
                        <a:rPr sz="1000"/>
                        <a:t>107419</a:t>
                      </a:r>
                    </a:p>
                  </a:txBody>
                  <a:tcPr marL="8583" marR="8583" marT="8583" marB="8583" anchor="ctr" horzOverflow="overflow">
                    <a:solidFill>
                      <a:srgbClr val="E8F0F4"/>
                    </a:solidFill>
                  </a:tcPr>
                </a:tc>
                <a:tc>
                  <a:txBody>
                    <a:bodyPr/>
                    <a:lstStyle/>
                    <a:p>
                      <a:pPr>
                        <a:defRPr sz="1800"/>
                      </a:pPr>
                      <a:r>
                        <a:rPr sz="1000"/>
                        <a:t>27477</a:t>
                      </a:r>
                    </a:p>
                  </a:txBody>
                  <a:tcPr marL="8583" marR="8583" marT="8583" marB="8583" anchor="ctr" horzOverflow="overflow">
                    <a:solidFill>
                      <a:srgbClr val="E8F0F4"/>
                    </a:solidFill>
                  </a:tcPr>
                </a:tc>
                <a:tc>
                  <a:txBody>
                    <a:bodyPr/>
                    <a:lstStyle/>
                    <a:p>
                      <a:pPr>
                        <a:defRPr sz="1800"/>
                      </a:pPr>
                      <a:r>
                        <a:rPr sz="1000"/>
                        <a:t>33922</a:t>
                      </a:r>
                    </a:p>
                  </a:txBody>
                  <a:tcPr marL="8583" marR="8583" marT="8583" marB="8583" anchor="ctr" horzOverflow="overflow">
                    <a:solidFill>
                      <a:srgbClr val="E8F0F4"/>
                    </a:solidFill>
                  </a:tcPr>
                </a:tc>
                <a:tc>
                  <a:txBody>
                    <a:bodyPr/>
                    <a:lstStyle/>
                    <a:p>
                      <a:pPr>
                        <a:defRPr sz="1800"/>
                      </a:pPr>
                      <a:r>
                        <a:rPr sz="1000"/>
                        <a:t>6445</a:t>
                      </a:r>
                    </a:p>
                  </a:txBody>
                  <a:tcPr marL="8583" marR="8583" marT="8583" marB="8583" anchor="ctr" horzOverflow="overflow">
                    <a:solidFill>
                      <a:srgbClr val="E8F0F4"/>
                    </a:solidFill>
                  </a:tcPr>
                </a:tc>
                <a:tc>
                  <a:txBody>
                    <a:bodyPr/>
                    <a:lstStyle/>
                    <a:p>
                      <a:pPr>
                        <a:defRPr sz="1800"/>
                      </a:pPr>
                      <a:r>
                        <a:rPr sz="1000"/>
                        <a:t>12913</a:t>
                      </a:r>
                    </a:p>
                  </a:txBody>
                  <a:tcPr marL="8583" marR="8583" marT="8583" marB="8583" anchor="ctr" horzOverflow="overflow">
                    <a:solidFill>
                      <a:srgbClr val="E8F0F4"/>
                    </a:solidFill>
                  </a:tcPr>
                </a:tc>
                <a:extLst>
                  <a:ext uri="{0D108BD9-81ED-4DB2-BD59-A6C34878D82A}">
                    <a16:rowId xmlns:a16="http://schemas.microsoft.com/office/drawing/2014/main" val="10008"/>
                  </a:ext>
                </a:extLst>
              </a:tr>
              <a:tr h="169862">
                <a:tc>
                  <a:txBody>
                    <a:bodyPr/>
                    <a:lstStyle/>
                    <a:p>
                      <a:pPr>
                        <a:defRPr sz="1800"/>
                      </a:pPr>
                      <a:r>
                        <a:rPr sz="1000" b="1">
                          <a:solidFill>
                            <a:srgbClr val="FFFFFF"/>
                          </a:solidFill>
                        </a:rPr>
                        <a:t>9</a:t>
                      </a:r>
                    </a:p>
                  </a:txBody>
                  <a:tcPr marL="8583" marR="8583" marT="8583" marB="8583" anchor="ctr" horzOverflow="overflow">
                    <a:solidFill>
                      <a:schemeClr val="accent1"/>
                    </a:solidFill>
                  </a:tcPr>
                </a:tc>
                <a:tc>
                  <a:txBody>
                    <a:bodyPr/>
                    <a:lstStyle/>
                    <a:p>
                      <a:pPr>
                        <a:defRPr sz="1800"/>
                      </a:pPr>
                      <a:r>
                        <a:rPr sz="1000"/>
                        <a:t>456296</a:t>
                      </a:r>
                    </a:p>
                  </a:txBody>
                  <a:tcPr marL="8583" marR="8583" marT="8583" marB="8583" anchor="ctr" horzOverflow="overflow">
                    <a:solidFill>
                      <a:srgbClr val="CDE0E8"/>
                    </a:solidFill>
                  </a:tcPr>
                </a:tc>
                <a:tc>
                  <a:txBody>
                    <a:bodyPr/>
                    <a:lstStyle/>
                    <a:p>
                      <a:pPr>
                        <a:defRPr sz="1800"/>
                      </a:pPr>
                      <a:r>
                        <a:rPr sz="1000"/>
                        <a:t>563329</a:t>
                      </a:r>
                    </a:p>
                  </a:txBody>
                  <a:tcPr marL="8583" marR="8583" marT="8583" marB="8583" anchor="ctr" horzOverflow="overflow">
                    <a:solidFill>
                      <a:srgbClr val="CDE0E8"/>
                    </a:solidFill>
                  </a:tcPr>
                </a:tc>
                <a:tc>
                  <a:txBody>
                    <a:bodyPr/>
                    <a:lstStyle/>
                    <a:p>
                      <a:pPr>
                        <a:defRPr sz="1800"/>
                      </a:pPr>
                      <a:r>
                        <a:rPr sz="1000"/>
                        <a:t>107033</a:t>
                      </a:r>
                    </a:p>
                  </a:txBody>
                  <a:tcPr marL="8583" marR="8583" marT="8583" marB="8583" anchor="ctr" horzOverflow="overflow">
                    <a:solidFill>
                      <a:srgbClr val="CDE0E8"/>
                    </a:solidFill>
                  </a:tcPr>
                </a:tc>
                <a:tc>
                  <a:txBody>
                    <a:bodyPr/>
                    <a:lstStyle/>
                    <a:p>
                      <a:pPr>
                        <a:defRPr sz="1800"/>
                      </a:pPr>
                      <a:r>
                        <a:rPr sz="1000"/>
                        <a:t>27378</a:t>
                      </a:r>
                    </a:p>
                  </a:txBody>
                  <a:tcPr marL="8583" marR="8583" marT="8583" marB="8583" anchor="ctr" horzOverflow="overflow">
                    <a:solidFill>
                      <a:srgbClr val="CDE0E8"/>
                    </a:solidFill>
                  </a:tcPr>
                </a:tc>
                <a:tc>
                  <a:txBody>
                    <a:bodyPr/>
                    <a:lstStyle/>
                    <a:p>
                      <a:pPr>
                        <a:defRPr sz="1800"/>
                      </a:pPr>
                      <a:r>
                        <a:rPr sz="1000"/>
                        <a:t>33800</a:t>
                      </a:r>
                    </a:p>
                  </a:txBody>
                  <a:tcPr marL="8583" marR="8583" marT="8583" marB="8583" anchor="ctr" horzOverflow="overflow">
                    <a:solidFill>
                      <a:srgbClr val="CDE0E8"/>
                    </a:solidFill>
                  </a:tcPr>
                </a:tc>
                <a:tc>
                  <a:txBody>
                    <a:bodyPr/>
                    <a:lstStyle/>
                    <a:p>
                      <a:pPr>
                        <a:defRPr sz="1800"/>
                      </a:pPr>
                      <a:r>
                        <a:rPr sz="1000"/>
                        <a:t>6422</a:t>
                      </a:r>
                    </a:p>
                  </a:txBody>
                  <a:tcPr marL="8583" marR="8583" marT="8583" marB="8583" anchor="ctr" horzOverflow="overflow">
                    <a:solidFill>
                      <a:srgbClr val="CDE0E8"/>
                    </a:solidFill>
                  </a:tcPr>
                </a:tc>
                <a:tc>
                  <a:txBody>
                    <a:bodyPr/>
                    <a:lstStyle/>
                    <a:p>
                      <a:pPr>
                        <a:defRPr sz="1800"/>
                      </a:pPr>
                      <a:r>
                        <a:rPr sz="1000"/>
                        <a:t>19335</a:t>
                      </a:r>
                    </a:p>
                  </a:txBody>
                  <a:tcPr marL="8583" marR="8583" marT="8583" marB="8583" anchor="ctr" horzOverflow="overflow">
                    <a:solidFill>
                      <a:srgbClr val="CDE0E8"/>
                    </a:solidFill>
                  </a:tcPr>
                </a:tc>
                <a:extLst>
                  <a:ext uri="{0D108BD9-81ED-4DB2-BD59-A6C34878D82A}">
                    <a16:rowId xmlns:a16="http://schemas.microsoft.com/office/drawing/2014/main" val="10009"/>
                  </a:ext>
                </a:extLst>
              </a:tr>
              <a:tr h="169862">
                <a:tc>
                  <a:txBody>
                    <a:bodyPr/>
                    <a:lstStyle/>
                    <a:p>
                      <a:pPr>
                        <a:defRPr sz="1800"/>
                      </a:pPr>
                      <a:r>
                        <a:rPr sz="1000" b="1">
                          <a:solidFill>
                            <a:srgbClr val="FFFFFF"/>
                          </a:solidFill>
                        </a:rPr>
                        <a:t>10</a:t>
                      </a:r>
                    </a:p>
                  </a:txBody>
                  <a:tcPr marL="8583" marR="8583" marT="8583" marB="8583" anchor="ctr" horzOverflow="overflow">
                    <a:solidFill>
                      <a:schemeClr val="accent1"/>
                    </a:solidFill>
                  </a:tcPr>
                </a:tc>
                <a:tc>
                  <a:txBody>
                    <a:bodyPr/>
                    <a:lstStyle/>
                    <a:p>
                      <a:pPr>
                        <a:defRPr sz="1800"/>
                      </a:pPr>
                      <a:r>
                        <a:rPr sz="1000"/>
                        <a:t>454653</a:t>
                      </a:r>
                    </a:p>
                  </a:txBody>
                  <a:tcPr marL="8583" marR="8583" marT="8583" marB="8583" anchor="ctr" horzOverflow="overflow">
                    <a:solidFill>
                      <a:srgbClr val="E8F0F4"/>
                    </a:solidFill>
                  </a:tcPr>
                </a:tc>
                <a:tc>
                  <a:txBody>
                    <a:bodyPr/>
                    <a:lstStyle/>
                    <a:p>
                      <a:pPr>
                        <a:defRPr sz="1800"/>
                      </a:pPr>
                      <a:r>
                        <a:rPr sz="1000"/>
                        <a:t>561301</a:t>
                      </a:r>
                    </a:p>
                  </a:txBody>
                  <a:tcPr marL="8583" marR="8583" marT="8583" marB="8583" anchor="ctr" horzOverflow="overflow">
                    <a:solidFill>
                      <a:srgbClr val="E8F0F4"/>
                    </a:solidFill>
                  </a:tcPr>
                </a:tc>
                <a:tc>
                  <a:txBody>
                    <a:bodyPr/>
                    <a:lstStyle/>
                    <a:p>
                      <a:pPr>
                        <a:defRPr sz="1800"/>
                      </a:pPr>
                      <a:r>
                        <a:rPr sz="1000"/>
                        <a:t>106648</a:t>
                      </a:r>
                    </a:p>
                  </a:txBody>
                  <a:tcPr marL="8583" marR="8583" marT="8583" marB="8583" anchor="ctr" horzOverflow="overflow">
                    <a:solidFill>
                      <a:srgbClr val="E8F0F4"/>
                    </a:solidFill>
                  </a:tcPr>
                </a:tc>
                <a:tc>
                  <a:txBody>
                    <a:bodyPr/>
                    <a:lstStyle/>
                    <a:p>
                      <a:pPr>
                        <a:defRPr sz="1800"/>
                      </a:pPr>
                      <a:r>
                        <a:rPr sz="1000"/>
                        <a:t>27279</a:t>
                      </a:r>
                    </a:p>
                  </a:txBody>
                  <a:tcPr marL="8583" marR="8583" marT="8583" marB="8583" anchor="ctr" horzOverflow="overflow">
                    <a:solidFill>
                      <a:srgbClr val="E8F0F4"/>
                    </a:solidFill>
                  </a:tcPr>
                </a:tc>
                <a:tc>
                  <a:txBody>
                    <a:bodyPr/>
                    <a:lstStyle/>
                    <a:p>
                      <a:pPr>
                        <a:defRPr sz="1800"/>
                      </a:pPr>
                      <a:r>
                        <a:rPr sz="1000"/>
                        <a:t>33678</a:t>
                      </a:r>
                    </a:p>
                  </a:txBody>
                  <a:tcPr marL="8583" marR="8583" marT="8583" marB="8583" anchor="ctr" horzOverflow="overflow">
                    <a:solidFill>
                      <a:srgbClr val="E8F0F4"/>
                    </a:solidFill>
                  </a:tcPr>
                </a:tc>
                <a:tc>
                  <a:txBody>
                    <a:bodyPr/>
                    <a:lstStyle/>
                    <a:p>
                      <a:pPr>
                        <a:defRPr sz="1800"/>
                      </a:pPr>
                      <a:r>
                        <a:rPr sz="1000"/>
                        <a:t>6399</a:t>
                      </a:r>
                    </a:p>
                  </a:txBody>
                  <a:tcPr marL="8583" marR="8583" marT="8583" marB="8583" anchor="ctr" horzOverflow="overflow">
                    <a:solidFill>
                      <a:srgbClr val="E8F0F4"/>
                    </a:solidFill>
                  </a:tcPr>
                </a:tc>
                <a:tc>
                  <a:txBody>
                    <a:bodyPr/>
                    <a:lstStyle/>
                    <a:p>
                      <a:pPr>
                        <a:defRPr sz="1800"/>
                      </a:pPr>
                      <a:r>
                        <a:rPr sz="1000"/>
                        <a:t>25734</a:t>
                      </a:r>
                    </a:p>
                  </a:txBody>
                  <a:tcPr marL="8583" marR="8583" marT="8583" marB="8583" anchor="ctr" horzOverflow="overflow">
                    <a:solidFill>
                      <a:srgbClr val="E8F0F4"/>
                    </a:solidFill>
                  </a:tcPr>
                </a:tc>
                <a:extLst>
                  <a:ext uri="{0D108BD9-81ED-4DB2-BD59-A6C34878D82A}">
                    <a16:rowId xmlns:a16="http://schemas.microsoft.com/office/drawing/2014/main" val="10010"/>
                  </a:ext>
                </a:extLst>
              </a:tr>
              <a:tr h="169862">
                <a:tc>
                  <a:txBody>
                    <a:bodyPr/>
                    <a:lstStyle/>
                    <a:p>
                      <a:pPr>
                        <a:defRPr sz="1800"/>
                      </a:pPr>
                      <a:r>
                        <a:rPr sz="1000" b="1">
                          <a:solidFill>
                            <a:srgbClr val="FFFFFF"/>
                          </a:solidFill>
                        </a:rPr>
                        <a:t>11</a:t>
                      </a:r>
                    </a:p>
                  </a:txBody>
                  <a:tcPr marL="8583" marR="8583" marT="8583" marB="8583" anchor="ctr" horzOverflow="overflow">
                    <a:solidFill>
                      <a:schemeClr val="accent1"/>
                    </a:solidFill>
                  </a:tcPr>
                </a:tc>
                <a:tc>
                  <a:txBody>
                    <a:bodyPr/>
                    <a:lstStyle/>
                    <a:p>
                      <a:pPr>
                        <a:defRPr sz="1800"/>
                      </a:pPr>
                      <a:r>
                        <a:rPr sz="1000"/>
                        <a:t>453016</a:t>
                      </a:r>
                    </a:p>
                  </a:txBody>
                  <a:tcPr marL="8583" marR="8583" marT="8583" marB="8583" anchor="ctr" horzOverflow="overflow">
                    <a:solidFill>
                      <a:srgbClr val="CDE0E8"/>
                    </a:solidFill>
                  </a:tcPr>
                </a:tc>
                <a:tc>
                  <a:txBody>
                    <a:bodyPr/>
                    <a:lstStyle/>
                    <a:p>
                      <a:pPr>
                        <a:defRPr sz="1800"/>
                      </a:pPr>
                      <a:r>
                        <a:rPr sz="1000"/>
                        <a:t>559280</a:t>
                      </a:r>
                    </a:p>
                  </a:txBody>
                  <a:tcPr marL="8583" marR="8583" marT="8583" marB="8583" anchor="ctr" horzOverflow="overflow">
                    <a:solidFill>
                      <a:srgbClr val="CDE0E8"/>
                    </a:solidFill>
                  </a:tcPr>
                </a:tc>
                <a:tc>
                  <a:txBody>
                    <a:bodyPr/>
                    <a:lstStyle/>
                    <a:p>
                      <a:pPr>
                        <a:defRPr sz="1800"/>
                      </a:pPr>
                      <a:r>
                        <a:rPr sz="1000"/>
                        <a:t>106264</a:t>
                      </a:r>
                    </a:p>
                  </a:txBody>
                  <a:tcPr marL="8583" marR="8583" marT="8583" marB="8583" anchor="ctr" horzOverflow="overflow">
                    <a:solidFill>
                      <a:srgbClr val="CDE0E8"/>
                    </a:solidFill>
                  </a:tcPr>
                </a:tc>
                <a:tc>
                  <a:txBody>
                    <a:bodyPr/>
                    <a:lstStyle/>
                    <a:p>
                      <a:pPr>
                        <a:defRPr sz="1800"/>
                      </a:pPr>
                      <a:r>
                        <a:rPr sz="1000"/>
                        <a:t>27181</a:t>
                      </a:r>
                    </a:p>
                  </a:txBody>
                  <a:tcPr marL="8583" marR="8583" marT="8583" marB="8583" anchor="ctr" horzOverflow="overflow">
                    <a:solidFill>
                      <a:srgbClr val="CDE0E8"/>
                    </a:solidFill>
                  </a:tcPr>
                </a:tc>
                <a:tc>
                  <a:txBody>
                    <a:bodyPr/>
                    <a:lstStyle/>
                    <a:p>
                      <a:pPr>
                        <a:defRPr sz="1800"/>
                      </a:pPr>
                      <a:r>
                        <a:rPr sz="1000"/>
                        <a:t>33557</a:t>
                      </a:r>
                    </a:p>
                  </a:txBody>
                  <a:tcPr marL="8583" marR="8583" marT="8583" marB="8583" anchor="ctr" horzOverflow="overflow">
                    <a:solidFill>
                      <a:srgbClr val="CDE0E8"/>
                    </a:solidFill>
                  </a:tcPr>
                </a:tc>
                <a:tc>
                  <a:txBody>
                    <a:bodyPr/>
                    <a:lstStyle/>
                    <a:p>
                      <a:pPr>
                        <a:defRPr sz="1800"/>
                      </a:pPr>
                      <a:r>
                        <a:rPr sz="1000"/>
                        <a:t>6376</a:t>
                      </a:r>
                    </a:p>
                  </a:txBody>
                  <a:tcPr marL="8583" marR="8583" marT="8583" marB="8583" anchor="ctr" horzOverflow="overflow">
                    <a:solidFill>
                      <a:srgbClr val="CDE0E8"/>
                    </a:solidFill>
                  </a:tcPr>
                </a:tc>
                <a:tc>
                  <a:txBody>
                    <a:bodyPr/>
                    <a:lstStyle/>
                    <a:p>
                      <a:pPr>
                        <a:defRPr sz="1800"/>
                      </a:pPr>
                      <a:r>
                        <a:rPr sz="1000"/>
                        <a:t>32110</a:t>
                      </a:r>
                    </a:p>
                  </a:txBody>
                  <a:tcPr marL="8583" marR="8583" marT="8583" marB="8583" anchor="ctr" horzOverflow="overflow">
                    <a:solidFill>
                      <a:srgbClr val="CDE0E8"/>
                    </a:solidFill>
                  </a:tcPr>
                </a:tc>
                <a:extLst>
                  <a:ext uri="{0D108BD9-81ED-4DB2-BD59-A6C34878D82A}">
                    <a16:rowId xmlns:a16="http://schemas.microsoft.com/office/drawing/2014/main" val="10011"/>
                  </a:ext>
                </a:extLst>
              </a:tr>
              <a:tr h="169862">
                <a:tc>
                  <a:txBody>
                    <a:bodyPr/>
                    <a:lstStyle/>
                    <a:p>
                      <a:pPr>
                        <a:defRPr sz="1800"/>
                      </a:pPr>
                      <a:r>
                        <a:rPr sz="1000" b="1">
                          <a:solidFill>
                            <a:srgbClr val="FFFFFF"/>
                          </a:solidFill>
                        </a:rPr>
                        <a:t>12</a:t>
                      </a:r>
                    </a:p>
                  </a:txBody>
                  <a:tcPr marL="8583" marR="8583" marT="8583" marB="8583" anchor="ctr" horzOverflow="overflow">
                    <a:solidFill>
                      <a:schemeClr val="accent1"/>
                    </a:solidFill>
                  </a:tcPr>
                </a:tc>
                <a:tc>
                  <a:txBody>
                    <a:bodyPr/>
                    <a:lstStyle/>
                    <a:p>
                      <a:pPr>
                        <a:defRPr sz="1800"/>
                      </a:pPr>
                      <a:r>
                        <a:rPr sz="1000"/>
                        <a:t>451385</a:t>
                      </a:r>
                    </a:p>
                  </a:txBody>
                  <a:tcPr marL="8583" marR="8583" marT="8583" marB="8583" anchor="ctr" horzOverflow="overflow">
                    <a:solidFill>
                      <a:srgbClr val="E8F0F4"/>
                    </a:solidFill>
                  </a:tcPr>
                </a:tc>
                <a:tc>
                  <a:txBody>
                    <a:bodyPr/>
                    <a:lstStyle/>
                    <a:p>
                      <a:pPr>
                        <a:defRPr sz="1800"/>
                      </a:pPr>
                      <a:r>
                        <a:rPr sz="1000"/>
                        <a:t>557266</a:t>
                      </a:r>
                    </a:p>
                  </a:txBody>
                  <a:tcPr marL="8583" marR="8583" marT="8583" marB="8583" anchor="ctr" horzOverflow="overflow">
                    <a:solidFill>
                      <a:srgbClr val="E8F0F4"/>
                    </a:solidFill>
                  </a:tcPr>
                </a:tc>
                <a:tc>
                  <a:txBody>
                    <a:bodyPr/>
                    <a:lstStyle/>
                    <a:p>
                      <a:pPr>
                        <a:defRPr sz="1800"/>
                      </a:pPr>
                      <a:r>
                        <a:rPr sz="1000"/>
                        <a:t>105881</a:t>
                      </a:r>
                    </a:p>
                  </a:txBody>
                  <a:tcPr marL="8583" marR="8583" marT="8583" marB="8583" anchor="ctr" horzOverflow="overflow">
                    <a:solidFill>
                      <a:srgbClr val="E8F0F4"/>
                    </a:solidFill>
                  </a:tcPr>
                </a:tc>
                <a:tc>
                  <a:txBody>
                    <a:bodyPr/>
                    <a:lstStyle/>
                    <a:p>
                      <a:pPr>
                        <a:defRPr sz="1800"/>
                      </a:pPr>
                      <a:r>
                        <a:rPr sz="1000"/>
                        <a:t>27083</a:t>
                      </a:r>
                    </a:p>
                  </a:txBody>
                  <a:tcPr marL="8583" marR="8583" marT="8583" marB="8583" anchor="ctr" horzOverflow="overflow">
                    <a:solidFill>
                      <a:srgbClr val="E8F0F4"/>
                    </a:solidFill>
                  </a:tcPr>
                </a:tc>
                <a:tc>
                  <a:txBody>
                    <a:bodyPr/>
                    <a:lstStyle/>
                    <a:p>
                      <a:pPr>
                        <a:defRPr sz="1800"/>
                      </a:pPr>
                      <a:r>
                        <a:rPr sz="1000"/>
                        <a:t>33436</a:t>
                      </a:r>
                    </a:p>
                  </a:txBody>
                  <a:tcPr marL="8583" marR="8583" marT="8583" marB="8583" anchor="ctr" horzOverflow="overflow">
                    <a:solidFill>
                      <a:srgbClr val="E8F0F4"/>
                    </a:solidFill>
                  </a:tcPr>
                </a:tc>
                <a:tc>
                  <a:txBody>
                    <a:bodyPr/>
                    <a:lstStyle/>
                    <a:p>
                      <a:pPr>
                        <a:defRPr sz="1800"/>
                      </a:pPr>
                      <a:r>
                        <a:rPr sz="1000"/>
                        <a:t>6353</a:t>
                      </a:r>
                    </a:p>
                  </a:txBody>
                  <a:tcPr marL="8583" marR="8583" marT="8583" marB="8583" anchor="ctr" horzOverflow="overflow">
                    <a:solidFill>
                      <a:srgbClr val="E8F0F4"/>
                    </a:solidFill>
                  </a:tcPr>
                </a:tc>
                <a:tc>
                  <a:txBody>
                    <a:bodyPr/>
                    <a:lstStyle/>
                    <a:p>
                      <a:pPr>
                        <a:defRPr sz="1800"/>
                      </a:pPr>
                      <a:r>
                        <a:rPr sz="1000"/>
                        <a:t>38463</a:t>
                      </a:r>
                    </a:p>
                  </a:txBody>
                  <a:tcPr marL="8583" marR="8583" marT="8583" marB="8583" anchor="ctr" horzOverflow="overflow">
                    <a:solidFill>
                      <a:srgbClr val="E8F0F4"/>
                    </a:solidFill>
                  </a:tcPr>
                </a:tc>
                <a:extLst>
                  <a:ext uri="{0D108BD9-81ED-4DB2-BD59-A6C34878D82A}">
                    <a16:rowId xmlns:a16="http://schemas.microsoft.com/office/drawing/2014/main" val="10012"/>
                  </a:ext>
                </a:extLst>
              </a:tr>
              <a:tr h="168275">
                <a:tc>
                  <a:txBody>
                    <a:bodyPr/>
                    <a:lstStyle/>
                    <a:p>
                      <a:pPr>
                        <a:defRPr sz="1800"/>
                      </a:pPr>
                      <a:r>
                        <a:rPr sz="1000" b="1">
                          <a:solidFill>
                            <a:srgbClr val="FFFFFF"/>
                          </a:solidFill>
                        </a:rPr>
                        <a:t>13</a:t>
                      </a:r>
                    </a:p>
                  </a:txBody>
                  <a:tcPr marL="8583" marR="8583" marT="8583" marB="8583" anchor="ctr" horzOverflow="overflow">
                    <a:solidFill>
                      <a:schemeClr val="accent1"/>
                    </a:solidFill>
                  </a:tcPr>
                </a:tc>
                <a:tc>
                  <a:txBody>
                    <a:bodyPr/>
                    <a:lstStyle/>
                    <a:p>
                      <a:pPr>
                        <a:defRPr sz="1800"/>
                      </a:pPr>
                      <a:r>
                        <a:rPr sz="1000"/>
                        <a:t>343685</a:t>
                      </a:r>
                    </a:p>
                  </a:txBody>
                  <a:tcPr marL="8583" marR="8583" marT="8583" marB="8583" anchor="ctr" horzOverflow="overflow">
                    <a:solidFill>
                      <a:srgbClr val="CDE0E8"/>
                    </a:solidFill>
                  </a:tcPr>
                </a:tc>
                <a:tc>
                  <a:txBody>
                    <a:bodyPr/>
                    <a:lstStyle/>
                    <a:p>
                      <a:pPr>
                        <a:defRPr sz="1800"/>
                      </a:pPr>
                      <a:r>
                        <a:rPr sz="1000"/>
                        <a:t>523830</a:t>
                      </a:r>
                    </a:p>
                  </a:txBody>
                  <a:tcPr marL="8583" marR="8583" marT="8583" marB="8583" anchor="ctr" horzOverflow="overflow">
                    <a:solidFill>
                      <a:srgbClr val="CDE0E8"/>
                    </a:solidFill>
                  </a:tcPr>
                </a:tc>
                <a:tc>
                  <a:txBody>
                    <a:bodyPr/>
                    <a:lstStyle/>
                    <a:p>
                      <a:pPr>
                        <a:defRPr sz="1800"/>
                      </a:pPr>
                      <a:r>
                        <a:rPr sz="1000"/>
                        <a:t>180145</a:t>
                      </a:r>
                    </a:p>
                  </a:txBody>
                  <a:tcPr marL="8583" marR="8583" marT="8583" marB="8583" anchor="ctr" horzOverflow="overflow">
                    <a:solidFill>
                      <a:srgbClr val="CDE0E8"/>
                    </a:solidFill>
                  </a:tcPr>
                </a:tc>
                <a:tc>
                  <a:txBody>
                    <a:bodyPr/>
                    <a:lstStyle/>
                    <a:p>
                      <a:pPr>
                        <a:defRPr sz="1800"/>
                      </a:pPr>
                      <a:r>
                        <a:rPr sz="1000"/>
                        <a:t>20621</a:t>
                      </a:r>
                    </a:p>
                  </a:txBody>
                  <a:tcPr marL="8583" marR="8583" marT="8583" marB="8583" anchor="ctr" horzOverflow="overflow">
                    <a:solidFill>
                      <a:srgbClr val="CDE0E8"/>
                    </a:solidFill>
                  </a:tcPr>
                </a:tc>
                <a:tc>
                  <a:txBody>
                    <a:bodyPr/>
                    <a:lstStyle/>
                    <a:p>
                      <a:pPr>
                        <a:defRPr sz="1800"/>
                      </a:pPr>
                      <a:r>
                        <a:rPr sz="1000"/>
                        <a:t>31430</a:t>
                      </a:r>
                    </a:p>
                  </a:txBody>
                  <a:tcPr marL="8583" marR="8583" marT="8583" marB="8583" anchor="ctr" horzOverflow="overflow">
                    <a:solidFill>
                      <a:srgbClr val="CDE0E8"/>
                    </a:solidFill>
                  </a:tcPr>
                </a:tc>
                <a:tc>
                  <a:txBody>
                    <a:bodyPr/>
                    <a:lstStyle/>
                    <a:p>
                      <a:pPr>
                        <a:defRPr sz="1800"/>
                      </a:pPr>
                      <a:r>
                        <a:rPr sz="1000"/>
                        <a:t>10809</a:t>
                      </a:r>
                    </a:p>
                  </a:txBody>
                  <a:tcPr marL="8583" marR="8583" marT="8583" marB="8583" anchor="ctr" horzOverflow="overflow">
                    <a:solidFill>
                      <a:srgbClr val="CDE0E8"/>
                    </a:solidFill>
                  </a:tcPr>
                </a:tc>
                <a:tc>
                  <a:txBody>
                    <a:bodyPr/>
                    <a:lstStyle/>
                    <a:p>
                      <a:pPr>
                        <a:defRPr sz="1800"/>
                      </a:pPr>
                      <a:r>
                        <a:rPr sz="1000"/>
                        <a:t>49272</a:t>
                      </a:r>
                    </a:p>
                  </a:txBody>
                  <a:tcPr marL="8583" marR="8583" marT="8583" marB="8583" anchor="ctr" horzOverflow="overflow">
                    <a:solidFill>
                      <a:srgbClr val="CDE0E8"/>
                    </a:solidFill>
                  </a:tcPr>
                </a:tc>
                <a:extLst>
                  <a:ext uri="{0D108BD9-81ED-4DB2-BD59-A6C34878D82A}">
                    <a16:rowId xmlns:a16="http://schemas.microsoft.com/office/drawing/2014/main" val="10013"/>
                  </a:ext>
                </a:extLst>
              </a:tr>
              <a:tr h="169862">
                <a:tc>
                  <a:txBody>
                    <a:bodyPr/>
                    <a:lstStyle/>
                    <a:p>
                      <a:pPr>
                        <a:defRPr sz="1800"/>
                      </a:pPr>
                      <a:r>
                        <a:rPr sz="1000" b="1">
                          <a:solidFill>
                            <a:srgbClr val="FFFFFF"/>
                          </a:solidFill>
                        </a:rPr>
                        <a:t>14</a:t>
                      </a:r>
                    </a:p>
                  </a:txBody>
                  <a:tcPr marL="8583" marR="8583" marT="8583" marB="8583" anchor="ctr" horzOverflow="overflow">
                    <a:solidFill>
                      <a:schemeClr val="accent1"/>
                    </a:solidFill>
                  </a:tcPr>
                </a:tc>
                <a:tc>
                  <a:txBody>
                    <a:bodyPr/>
                    <a:lstStyle/>
                    <a:p>
                      <a:pPr>
                        <a:defRPr sz="1800"/>
                      </a:pPr>
                      <a:r>
                        <a:rPr sz="1000"/>
                        <a:t>342448</a:t>
                      </a:r>
                    </a:p>
                  </a:txBody>
                  <a:tcPr marL="8583" marR="8583" marT="8583" marB="8583" anchor="ctr" horzOverflow="overflow">
                    <a:solidFill>
                      <a:srgbClr val="E8F0F4"/>
                    </a:solidFill>
                  </a:tcPr>
                </a:tc>
                <a:tc>
                  <a:txBody>
                    <a:bodyPr/>
                    <a:lstStyle/>
                    <a:p>
                      <a:pPr>
                        <a:defRPr sz="1800"/>
                      </a:pPr>
                      <a:r>
                        <a:rPr sz="1000"/>
                        <a:t>521944</a:t>
                      </a:r>
                    </a:p>
                  </a:txBody>
                  <a:tcPr marL="8583" marR="8583" marT="8583" marB="8583" anchor="ctr" horzOverflow="overflow">
                    <a:solidFill>
                      <a:srgbClr val="E8F0F4"/>
                    </a:solidFill>
                  </a:tcPr>
                </a:tc>
                <a:tc>
                  <a:txBody>
                    <a:bodyPr/>
                    <a:lstStyle/>
                    <a:p>
                      <a:pPr>
                        <a:defRPr sz="1800"/>
                      </a:pPr>
                      <a:r>
                        <a:rPr sz="1000"/>
                        <a:t>179496</a:t>
                      </a:r>
                    </a:p>
                  </a:txBody>
                  <a:tcPr marL="8583" marR="8583" marT="8583" marB="8583" anchor="ctr" horzOverflow="overflow">
                    <a:solidFill>
                      <a:srgbClr val="E8F0F4"/>
                    </a:solidFill>
                  </a:tcPr>
                </a:tc>
                <a:tc>
                  <a:txBody>
                    <a:bodyPr/>
                    <a:lstStyle/>
                    <a:p>
                      <a:pPr>
                        <a:defRPr sz="1800"/>
                      </a:pPr>
                      <a:r>
                        <a:rPr sz="1000"/>
                        <a:t>20547</a:t>
                      </a:r>
                    </a:p>
                  </a:txBody>
                  <a:tcPr marL="8583" marR="8583" marT="8583" marB="8583" anchor="ctr" horzOverflow="overflow">
                    <a:solidFill>
                      <a:srgbClr val="E8F0F4"/>
                    </a:solidFill>
                  </a:tcPr>
                </a:tc>
                <a:tc>
                  <a:txBody>
                    <a:bodyPr/>
                    <a:lstStyle/>
                    <a:p>
                      <a:pPr>
                        <a:defRPr sz="1800"/>
                      </a:pPr>
                      <a:r>
                        <a:rPr sz="1000"/>
                        <a:t>31317</a:t>
                      </a:r>
                    </a:p>
                  </a:txBody>
                  <a:tcPr marL="8583" marR="8583" marT="8583" marB="8583" anchor="ctr" horzOverflow="overflow">
                    <a:solidFill>
                      <a:srgbClr val="E8F0F4"/>
                    </a:solidFill>
                  </a:tcPr>
                </a:tc>
                <a:tc>
                  <a:txBody>
                    <a:bodyPr/>
                    <a:lstStyle/>
                    <a:p>
                      <a:pPr>
                        <a:defRPr sz="1800"/>
                      </a:pPr>
                      <a:r>
                        <a:rPr sz="1000"/>
                        <a:t>10770</a:t>
                      </a:r>
                    </a:p>
                  </a:txBody>
                  <a:tcPr marL="8583" marR="8583" marT="8583" marB="8583" anchor="ctr" horzOverflow="overflow">
                    <a:solidFill>
                      <a:srgbClr val="E8F0F4"/>
                    </a:solidFill>
                  </a:tcPr>
                </a:tc>
                <a:tc>
                  <a:txBody>
                    <a:bodyPr/>
                    <a:lstStyle/>
                    <a:p>
                      <a:pPr>
                        <a:defRPr sz="1800"/>
                      </a:pPr>
                      <a:r>
                        <a:rPr sz="1000"/>
                        <a:t>60042</a:t>
                      </a:r>
                    </a:p>
                  </a:txBody>
                  <a:tcPr marL="8583" marR="8583" marT="8583" marB="8583" anchor="ctr" horzOverflow="overflow">
                    <a:solidFill>
                      <a:srgbClr val="E8F0F4"/>
                    </a:solidFill>
                  </a:tcPr>
                </a:tc>
                <a:extLst>
                  <a:ext uri="{0D108BD9-81ED-4DB2-BD59-A6C34878D82A}">
                    <a16:rowId xmlns:a16="http://schemas.microsoft.com/office/drawing/2014/main" val="10014"/>
                  </a:ext>
                </a:extLst>
              </a:tr>
              <a:tr h="169862">
                <a:tc>
                  <a:txBody>
                    <a:bodyPr/>
                    <a:lstStyle/>
                    <a:p>
                      <a:pPr>
                        <a:defRPr sz="1800"/>
                      </a:pPr>
                      <a:r>
                        <a:rPr sz="1000" b="1">
                          <a:solidFill>
                            <a:srgbClr val="FFFFFF"/>
                          </a:solidFill>
                        </a:rPr>
                        <a:t>15</a:t>
                      </a:r>
                    </a:p>
                  </a:txBody>
                  <a:tcPr marL="8583" marR="8583" marT="8583" marB="8583" anchor="ctr" horzOverflow="overflow">
                    <a:solidFill>
                      <a:schemeClr val="accent1"/>
                    </a:solidFill>
                  </a:tcPr>
                </a:tc>
                <a:tc>
                  <a:txBody>
                    <a:bodyPr/>
                    <a:lstStyle/>
                    <a:p>
                      <a:pPr>
                        <a:defRPr sz="1800"/>
                      </a:pPr>
                      <a:r>
                        <a:rPr sz="1000"/>
                        <a:t>341215</a:t>
                      </a:r>
                    </a:p>
                  </a:txBody>
                  <a:tcPr marL="8583" marR="8583" marT="8583" marB="8583" anchor="ctr" horzOverflow="overflow">
                    <a:solidFill>
                      <a:srgbClr val="CDE0E8"/>
                    </a:solidFill>
                  </a:tcPr>
                </a:tc>
                <a:tc>
                  <a:txBody>
                    <a:bodyPr/>
                    <a:lstStyle/>
                    <a:p>
                      <a:pPr>
                        <a:defRPr sz="1800"/>
                      </a:pPr>
                      <a:r>
                        <a:rPr sz="1000"/>
                        <a:t>520065</a:t>
                      </a:r>
                    </a:p>
                  </a:txBody>
                  <a:tcPr marL="8583" marR="8583" marT="8583" marB="8583" anchor="ctr" horzOverflow="overflow">
                    <a:solidFill>
                      <a:srgbClr val="CDE0E8"/>
                    </a:solidFill>
                  </a:tcPr>
                </a:tc>
                <a:tc>
                  <a:txBody>
                    <a:bodyPr/>
                    <a:lstStyle/>
                    <a:p>
                      <a:pPr>
                        <a:defRPr sz="1800"/>
                      </a:pPr>
                      <a:r>
                        <a:rPr sz="1000"/>
                        <a:t>178850</a:t>
                      </a:r>
                    </a:p>
                  </a:txBody>
                  <a:tcPr marL="8583" marR="8583" marT="8583" marB="8583" anchor="ctr" horzOverflow="overflow">
                    <a:solidFill>
                      <a:srgbClr val="CDE0E8"/>
                    </a:solidFill>
                  </a:tcPr>
                </a:tc>
                <a:tc>
                  <a:txBody>
                    <a:bodyPr/>
                    <a:lstStyle/>
                    <a:p>
                      <a:pPr>
                        <a:defRPr sz="1800"/>
                      </a:pPr>
                      <a:r>
                        <a:rPr sz="1000"/>
                        <a:t>20473</a:t>
                      </a:r>
                    </a:p>
                  </a:txBody>
                  <a:tcPr marL="8583" marR="8583" marT="8583" marB="8583" anchor="ctr" horzOverflow="overflow">
                    <a:solidFill>
                      <a:srgbClr val="CDE0E8"/>
                    </a:solidFill>
                  </a:tcPr>
                </a:tc>
                <a:tc>
                  <a:txBody>
                    <a:bodyPr/>
                    <a:lstStyle/>
                    <a:p>
                      <a:pPr>
                        <a:defRPr sz="1800"/>
                      </a:pPr>
                      <a:r>
                        <a:rPr sz="1000"/>
                        <a:t>31204</a:t>
                      </a:r>
                    </a:p>
                  </a:txBody>
                  <a:tcPr marL="8583" marR="8583" marT="8583" marB="8583" anchor="ctr" horzOverflow="overflow">
                    <a:solidFill>
                      <a:srgbClr val="CDE0E8"/>
                    </a:solidFill>
                  </a:tcPr>
                </a:tc>
                <a:tc>
                  <a:txBody>
                    <a:bodyPr/>
                    <a:lstStyle/>
                    <a:p>
                      <a:pPr>
                        <a:defRPr sz="1800"/>
                      </a:pPr>
                      <a:r>
                        <a:rPr sz="1000"/>
                        <a:t>10731</a:t>
                      </a:r>
                    </a:p>
                  </a:txBody>
                  <a:tcPr marL="8583" marR="8583" marT="8583" marB="8583" anchor="ctr" horzOverflow="overflow">
                    <a:solidFill>
                      <a:srgbClr val="CDE0E8"/>
                    </a:solidFill>
                  </a:tcPr>
                </a:tc>
                <a:tc>
                  <a:txBody>
                    <a:bodyPr/>
                    <a:lstStyle/>
                    <a:p>
                      <a:pPr>
                        <a:defRPr sz="1800"/>
                      </a:pPr>
                      <a:r>
                        <a:rPr sz="1000"/>
                        <a:t>70773</a:t>
                      </a:r>
                    </a:p>
                  </a:txBody>
                  <a:tcPr marL="8583" marR="8583" marT="8583" marB="8583" anchor="ctr" horzOverflow="overflow">
                    <a:solidFill>
                      <a:srgbClr val="CDE0E8"/>
                    </a:solidFill>
                  </a:tcPr>
                </a:tc>
                <a:extLst>
                  <a:ext uri="{0D108BD9-81ED-4DB2-BD59-A6C34878D82A}">
                    <a16:rowId xmlns:a16="http://schemas.microsoft.com/office/drawing/2014/main" val="10015"/>
                  </a:ext>
                </a:extLst>
              </a:tr>
              <a:tr h="169862">
                <a:tc>
                  <a:txBody>
                    <a:bodyPr/>
                    <a:lstStyle/>
                    <a:p>
                      <a:pPr>
                        <a:defRPr sz="1800"/>
                      </a:pPr>
                      <a:r>
                        <a:rPr sz="1000" b="1">
                          <a:solidFill>
                            <a:srgbClr val="FFFFFF"/>
                          </a:solidFill>
                        </a:rPr>
                        <a:t>16</a:t>
                      </a:r>
                    </a:p>
                  </a:txBody>
                  <a:tcPr marL="8583" marR="8583" marT="8583" marB="8583" anchor="ctr" horzOverflow="overflow">
                    <a:solidFill>
                      <a:schemeClr val="accent1"/>
                    </a:solidFill>
                  </a:tcPr>
                </a:tc>
                <a:tc>
                  <a:txBody>
                    <a:bodyPr/>
                    <a:lstStyle/>
                    <a:p>
                      <a:pPr>
                        <a:defRPr sz="1800"/>
                      </a:pPr>
                      <a:r>
                        <a:rPr sz="1000"/>
                        <a:t>339987</a:t>
                      </a:r>
                    </a:p>
                  </a:txBody>
                  <a:tcPr marL="8583" marR="8583" marT="8583" marB="8583" anchor="ctr" horzOverflow="overflow">
                    <a:solidFill>
                      <a:srgbClr val="E8F0F4"/>
                    </a:solidFill>
                  </a:tcPr>
                </a:tc>
                <a:tc>
                  <a:txBody>
                    <a:bodyPr/>
                    <a:lstStyle/>
                    <a:p>
                      <a:pPr>
                        <a:defRPr sz="1800"/>
                      </a:pPr>
                      <a:r>
                        <a:rPr sz="1000"/>
                        <a:t>518193</a:t>
                      </a:r>
                    </a:p>
                  </a:txBody>
                  <a:tcPr marL="8583" marR="8583" marT="8583" marB="8583" anchor="ctr" horzOverflow="overflow">
                    <a:solidFill>
                      <a:srgbClr val="E8F0F4"/>
                    </a:solidFill>
                  </a:tcPr>
                </a:tc>
                <a:tc>
                  <a:txBody>
                    <a:bodyPr/>
                    <a:lstStyle/>
                    <a:p>
                      <a:pPr>
                        <a:defRPr sz="1800"/>
                      </a:pPr>
                      <a:r>
                        <a:rPr sz="1000"/>
                        <a:t>178206</a:t>
                      </a:r>
                    </a:p>
                  </a:txBody>
                  <a:tcPr marL="8583" marR="8583" marT="8583" marB="8583" anchor="ctr" horzOverflow="overflow">
                    <a:solidFill>
                      <a:srgbClr val="E8F0F4"/>
                    </a:solidFill>
                  </a:tcPr>
                </a:tc>
                <a:tc>
                  <a:txBody>
                    <a:bodyPr/>
                    <a:lstStyle/>
                    <a:p>
                      <a:pPr>
                        <a:defRPr sz="1800"/>
                      </a:pPr>
                      <a:r>
                        <a:rPr sz="1000"/>
                        <a:t>20399</a:t>
                      </a:r>
                    </a:p>
                  </a:txBody>
                  <a:tcPr marL="8583" marR="8583" marT="8583" marB="8583" anchor="ctr" horzOverflow="overflow">
                    <a:solidFill>
                      <a:srgbClr val="E8F0F4"/>
                    </a:solidFill>
                  </a:tcPr>
                </a:tc>
                <a:tc>
                  <a:txBody>
                    <a:bodyPr/>
                    <a:lstStyle/>
                    <a:p>
                      <a:pPr>
                        <a:defRPr sz="1800"/>
                      </a:pPr>
                      <a:r>
                        <a:rPr sz="1000"/>
                        <a:t>31092</a:t>
                      </a:r>
                    </a:p>
                  </a:txBody>
                  <a:tcPr marL="8583" marR="8583" marT="8583" marB="8583" anchor="ctr" horzOverflow="overflow">
                    <a:solidFill>
                      <a:srgbClr val="E8F0F4"/>
                    </a:solidFill>
                  </a:tcPr>
                </a:tc>
                <a:tc>
                  <a:txBody>
                    <a:bodyPr/>
                    <a:lstStyle/>
                    <a:p>
                      <a:pPr>
                        <a:defRPr sz="1800"/>
                      </a:pPr>
                      <a:r>
                        <a:rPr sz="1000"/>
                        <a:t>10693</a:t>
                      </a:r>
                    </a:p>
                  </a:txBody>
                  <a:tcPr marL="8583" marR="8583" marT="8583" marB="8583" anchor="ctr" horzOverflow="overflow">
                    <a:solidFill>
                      <a:srgbClr val="E8F0F4"/>
                    </a:solidFill>
                  </a:tcPr>
                </a:tc>
                <a:tc>
                  <a:txBody>
                    <a:bodyPr/>
                    <a:lstStyle/>
                    <a:p>
                      <a:pPr>
                        <a:defRPr sz="1800"/>
                      </a:pPr>
                      <a:r>
                        <a:rPr sz="1000"/>
                        <a:t>81466</a:t>
                      </a:r>
                    </a:p>
                  </a:txBody>
                  <a:tcPr marL="8583" marR="8583" marT="8583" marB="8583" anchor="ctr" horzOverflow="overflow">
                    <a:solidFill>
                      <a:srgbClr val="E8F0F4"/>
                    </a:solidFill>
                  </a:tcPr>
                </a:tc>
                <a:extLst>
                  <a:ext uri="{0D108BD9-81ED-4DB2-BD59-A6C34878D82A}">
                    <a16:rowId xmlns:a16="http://schemas.microsoft.com/office/drawing/2014/main" val="10016"/>
                  </a:ext>
                </a:extLst>
              </a:tr>
              <a:tr h="169862">
                <a:tc>
                  <a:txBody>
                    <a:bodyPr/>
                    <a:lstStyle/>
                    <a:p>
                      <a:pPr>
                        <a:defRPr sz="1800"/>
                      </a:pPr>
                      <a:r>
                        <a:rPr sz="1000" b="1">
                          <a:solidFill>
                            <a:srgbClr val="FFFFFF"/>
                          </a:solidFill>
                        </a:rPr>
                        <a:t>17</a:t>
                      </a:r>
                    </a:p>
                  </a:txBody>
                  <a:tcPr marL="8583" marR="8583" marT="8583" marB="8583" anchor="ctr" horzOverflow="overflow">
                    <a:solidFill>
                      <a:schemeClr val="accent1"/>
                    </a:solidFill>
                  </a:tcPr>
                </a:tc>
                <a:tc>
                  <a:txBody>
                    <a:bodyPr/>
                    <a:lstStyle/>
                    <a:p>
                      <a:pPr>
                        <a:defRPr sz="1800"/>
                      </a:pPr>
                      <a:r>
                        <a:rPr sz="1000"/>
                        <a:t>338763</a:t>
                      </a:r>
                    </a:p>
                  </a:txBody>
                  <a:tcPr marL="8583" marR="8583" marT="8583" marB="8583" anchor="ctr" horzOverflow="overflow">
                    <a:solidFill>
                      <a:srgbClr val="CDE0E8"/>
                    </a:solidFill>
                  </a:tcPr>
                </a:tc>
                <a:tc>
                  <a:txBody>
                    <a:bodyPr/>
                    <a:lstStyle/>
                    <a:p>
                      <a:pPr>
                        <a:defRPr sz="1800"/>
                      </a:pPr>
                      <a:r>
                        <a:rPr sz="1000"/>
                        <a:t>516327</a:t>
                      </a:r>
                    </a:p>
                  </a:txBody>
                  <a:tcPr marL="8583" marR="8583" marT="8583" marB="8583" anchor="ctr" horzOverflow="overflow">
                    <a:solidFill>
                      <a:srgbClr val="CDE0E8"/>
                    </a:solidFill>
                  </a:tcPr>
                </a:tc>
                <a:tc>
                  <a:txBody>
                    <a:bodyPr/>
                    <a:lstStyle/>
                    <a:p>
                      <a:pPr>
                        <a:defRPr sz="1800"/>
                      </a:pPr>
                      <a:r>
                        <a:rPr sz="1000"/>
                        <a:t>177564</a:t>
                      </a:r>
                    </a:p>
                  </a:txBody>
                  <a:tcPr marL="8583" marR="8583" marT="8583" marB="8583" anchor="ctr" horzOverflow="overflow">
                    <a:solidFill>
                      <a:srgbClr val="CDE0E8"/>
                    </a:solidFill>
                  </a:tcPr>
                </a:tc>
                <a:tc>
                  <a:txBody>
                    <a:bodyPr/>
                    <a:lstStyle/>
                    <a:p>
                      <a:pPr>
                        <a:defRPr sz="1800"/>
                      </a:pPr>
                      <a:r>
                        <a:rPr sz="1000"/>
                        <a:t>20326</a:t>
                      </a:r>
                    </a:p>
                  </a:txBody>
                  <a:tcPr marL="8583" marR="8583" marT="8583" marB="8583" anchor="ctr" horzOverflow="overflow">
                    <a:solidFill>
                      <a:srgbClr val="CDE0E8"/>
                    </a:solidFill>
                  </a:tcPr>
                </a:tc>
                <a:tc>
                  <a:txBody>
                    <a:bodyPr/>
                    <a:lstStyle/>
                    <a:p>
                      <a:pPr>
                        <a:defRPr sz="1800"/>
                      </a:pPr>
                      <a:r>
                        <a:rPr sz="1000"/>
                        <a:t>30980</a:t>
                      </a:r>
                    </a:p>
                  </a:txBody>
                  <a:tcPr marL="8583" marR="8583" marT="8583" marB="8583" anchor="ctr" horzOverflow="overflow">
                    <a:solidFill>
                      <a:srgbClr val="CDE0E8"/>
                    </a:solidFill>
                  </a:tcPr>
                </a:tc>
                <a:tc>
                  <a:txBody>
                    <a:bodyPr/>
                    <a:lstStyle/>
                    <a:p>
                      <a:pPr>
                        <a:defRPr sz="1800"/>
                      </a:pPr>
                      <a:r>
                        <a:rPr sz="1000"/>
                        <a:t>10654</a:t>
                      </a:r>
                    </a:p>
                  </a:txBody>
                  <a:tcPr marL="8583" marR="8583" marT="8583" marB="8583" anchor="ctr" horzOverflow="overflow">
                    <a:solidFill>
                      <a:srgbClr val="CDE0E8"/>
                    </a:solidFill>
                  </a:tcPr>
                </a:tc>
                <a:tc>
                  <a:txBody>
                    <a:bodyPr/>
                    <a:lstStyle/>
                    <a:p>
                      <a:pPr>
                        <a:defRPr sz="1800"/>
                      </a:pPr>
                      <a:r>
                        <a:rPr sz="1000"/>
                        <a:t>92120</a:t>
                      </a:r>
                    </a:p>
                  </a:txBody>
                  <a:tcPr marL="8583" marR="8583" marT="8583" marB="8583" anchor="ctr" horzOverflow="overflow">
                    <a:solidFill>
                      <a:srgbClr val="CDE0E8"/>
                    </a:solidFill>
                  </a:tcPr>
                </a:tc>
                <a:extLst>
                  <a:ext uri="{0D108BD9-81ED-4DB2-BD59-A6C34878D82A}">
                    <a16:rowId xmlns:a16="http://schemas.microsoft.com/office/drawing/2014/main" val="10017"/>
                  </a:ext>
                </a:extLst>
              </a:tr>
              <a:tr h="168275">
                <a:tc>
                  <a:txBody>
                    <a:bodyPr/>
                    <a:lstStyle/>
                    <a:p>
                      <a:pPr>
                        <a:defRPr sz="1800"/>
                      </a:pPr>
                      <a:r>
                        <a:rPr sz="1000" b="1">
                          <a:solidFill>
                            <a:srgbClr val="FFFFFF"/>
                          </a:solidFill>
                        </a:rPr>
                        <a:t>18</a:t>
                      </a:r>
                    </a:p>
                  </a:txBody>
                  <a:tcPr marL="8583" marR="8583" marT="8583" marB="8583" anchor="ctr" horzOverflow="overflow">
                    <a:solidFill>
                      <a:schemeClr val="accent1"/>
                    </a:solidFill>
                  </a:tcPr>
                </a:tc>
                <a:tc>
                  <a:txBody>
                    <a:bodyPr/>
                    <a:lstStyle/>
                    <a:p>
                      <a:pPr>
                        <a:defRPr sz="1800"/>
                      </a:pPr>
                      <a:r>
                        <a:rPr sz="1000"/>
                        <a:t>337543</a:t>
                      </a:r>
                    </a:p>
                  </a:txBody>
                  <a:tcPr marL="8583" marR="8583" marT="8583" marB="8583" anchor="ctr" horzOverflow="overflow">
                    <a:solidFill>
                      <a:srgbClr val="E8F0F4"/>
                    </a:solidFill>
                  </a:tcPr>
                </a:tc>
                <a:tc>
                  <a:txBody>
                    <a:bodyPr/>
                    <a:lstStyle/>
                    <a:p>
                      <a:pPr>
                        <a:defRPr sz="1800"/>
                      </a:pPr>
                      <a:r>
                        <a:rPr sz="1000"/>
                        <a:t>514468</a:t>
                      </a:r>
                    </a:p>
                  </a:txBody>
                  <a:tcPr marL="8583" marR="8583" marT="8583" marB="8583" anchor="ctr" horzOverflow="overflow">
                    <a:solidFill>
                      <a:srgbClr val="E8F0F4"/>
                    </a:solidFill>
                  </a:tcPr>
                </a:tc>
                <a:tc>
                  <a:txBody>
                    <a:bodyPr/>
                    <a:lstStyle/>
                    <a:p>
                      <a:pPr>
                        <a:defRPr sz="1800"/>
                      </a:pPr>
                      <a:r>
                        <a:rPr sz="1000"/>
                        <a:t>176925</a:t>
                      </a:r>
                    </a:p>
                  </a:txBody>
                  <a:tcPr marL="8583" marR="8583" marT="8583" marB="8583" anchor="ctr" horzOverflow="overflow">
                    <a:solidFill>
                      <a:srgbClr val="E8F0F4"/>
                    </a:solidFill>
                  </a:tcPr>
                </a:tc>
                <a:tc>
                  <a:txBody>
                    <a:bodyPr/>
                    <a:lstStyle/>
                    <a:p>
                      <a:pPr>
                        <a:defRPr sz="1800"/>
                      </a:pPr>
                      <a:r>
                        <a:rPr sz="1000"/>
                        <a:t>20253</a:t>
                      </a:r>
                    </a:p>
                  </a:txBody>
                  <a:tcPr marL="8583" marR="8583" marT="8583" marB="8583" anchor="ctr" horzOverflow="overflow">
                    <a:solidFill>
                      <a:srgbClr val="E8F0F4"/>
                    </a:solidFill>
                  </a:tcPr>
                </a:tc>
                <a:tc>
                  <a:txBody>
                    <a:bodyPr/>
                    <a:lstStyle/>
                    <a:p>
                      <a:pPr>
                        <a:defRPr sz="1800"/>
                      </a:pPr>
                      <a:r>
                        <a:rPr sz="1000"/>
                        <a:t>30868</a:t>
                      </a:r>
                    </a:p>
                  </a:txBody>
                  <a:tcPr marL="8583" marR="8583" marT="8583" marB="8583" anchor="ctr" horzOverflow="overflow">
                    <a:solidFill>
                      <a:srgbClr val="E8F0F4"/>
                    </a:solidFill>
                  </a:tcPr>
                </a:tc>
                <a:tc>
                  <a:txBody>
                    <a:bodyPr/>
                    <a:lstStyle/>
                    <a:p>
                      <a:pPr>
                        <a:defRPr sz="1800"/>
                      </a:pPr>
                      <a:r>
                        <a:rPr sz="1000"/>
                        <a:t>10615</a:t>
                      </a:r>
                    </a:p>
                  </a:txBody>
                  <a:tcPr marL="8583" marR="8583" marT="8583" marB="8583" anchor="ctr" horzOverflow="overflow">
                    <a:solidFill>
                      <a:srgbClr val="E8F0F4"/>
                    </a:solidFill>
                  </a:tcPr>
                </a:tc>
                <a:tc>
                  <a:txBody>
                    <a:bodyPr/>
                    <a:lstStyle/>
                    <a:p>
                      <a:pPr>
                        <a:defRPr sz="1800"/>
                      </a:pPr>
                      <a:r>
                        <a:rPr sz="1000"/>
                        <a:t>102735</a:t>
                      </a:r>
                    </a:p>
                  </a:txBody>
                  <a:tcPr marL="8583" marR="8583" marT="8583" marB="8583" anchor="ctr" horzOverflow="overflow">
                    <a:solidFill>
                      <a:srgbClr val="E8F0F4"/>
                    </a:solidFill>
                  </a:tcPr>
                </a:tc>
                <a:extLst>
                  <a:ext uri="{0D108BD9-81ED-4DB2-BD59-A6C34878D82A}">
                    <a16:rowId xmlns:a16="http://schemas.microsoft.com/office/drawing/2014/main" val="10018"/>
                  </a:ext>
                </a:extLst>
              </a:tr>
              <a:tr h="169862">
                <a:tc>
                  <a:txBody>
                    <a:bodyPr/>
                    <a:lstStyle/>
                    <a:p>
                      <a:pPr>
                        <a:defRPr sz="1800"/>
                      </a:pPr>
                      <a:r>
                        <a:rPr sz="1000" b="1">
                          <a:solidFill>
                            <a:srgbClr val="FFFFFF"/>
                          </a:solidFill>
                        </a:rPr>
                        <a:t>19</a:t>
                      </a:r>
                    </a:p>
                  </a:txBody>
                  <a:tcPr marL="8583" marR="8583" marT="8583" marB="8583" anchor="ctr" horzOverflow="overflow">
                    <a:solidFill>
                      <a:schemeClr val="accent1"/>
                    </a:solidFill>
                  </a:tcPr>
                </a:tc>
                <a:tc>
                  <a:txBody>
                    <a:bodyPr/>
                    <a:lstStyle/>
                    <a:p>
                      <a:pPr>
                        <a:defRPr sz="1800"/>
                      </a:pPr>
                      <a:r>
                        <a:rPr sz="1000"/>
                        <a:t>336327</a:t>
                      </a:r>
                    </a:p>
                  </a:txBody>
                  <a:tcPr marL="8583" marR="8583" marT="8583" marB="8583" anchor="ctr" horzOverflow="overflow">
                    <a:solidFill>
                      <a:srgbClr val="CDE0E8"/>
                    </a:solidFill>
                  </a:tcPr>
                </a:tc>
                <a:tc>
                  <a:txBody>
                    <a:bodyPr/>
                    <a:lstStyle/>
                    <a:p>
                      <a:pPr>
                        <a:defRPr sz="1800"/>
                      </a:pPr>
                      <a:r>
                        <a:rPr sz="1000"/>
                        <a:t>512616</a:t>
                      </a:r>
                    </a:p>
                  </a:txBody>
                  <a:tcPr marL="8583" marR="8583" marT="8583" marB="8583" anchor="ctr" horzOverflow="overflow">
                    <a:solidFill>
                      <a:srgbClr val="CDE0E8"/>
                    </a:solidFill>
                  </a:tcPr>
                </a:tc>
                <a:tc>
                  <a:txBody>
                    <a:bodyPr/>
                    <a:lstStyle/>
                    <a:p>
                      <a:pPr>
                        <a:defRPr sz="1800"/>
                      </a:pPr>
                      <a:r>
                        <a:rPr sz="1000"/>
                        <a:t>176289</a:t>
                      </a:r>
                    </a:p>
                  </a:txBody>
                  <a:tcPr marL="8583" marR="8583" marT="8583" marB="8583" anchor="ctr" horzOverflow="overflow">
                    <a:solidFill>
                      <a:srgbClr val="CDE0E8"/>
                    </a:solidFill>
                  </a:tcPr>
                </a:tc>
                <a:tc>
                  <a:txBody>
                    <a:bodyPr/>
                    <a:lstStyle/>
                    <a:p>
                      <a:pPr>
                        <a:defRPr sz="1800"/>
                      </a:pPr>
                      <a:r>
                        <a:rPr sz="1000"/>
                        <a:t>20180</a:t>
                      </a:r>
                    </a:p>
                  </a:txBody>
                  <a:tcPr marL="8583" marR="8583" marT="8583" marB="8583" anchor="ctr" horzOverflow="overflow">
                    <a:solidFill>
                      <a:srgbClr val="CDE0E8"/>
                    </a:solidFill>
                  </a:tcPr>
                </a:tc>
                <a:tc>
                  <a:txBody>
                    <a:bodyPr/>
                    <a:lstStyle/>
                    <a:p>
                      <a:pPr>
                        <a:defRPr sz="1800"/>
                      </a:pPr>
                      <a:r>
                        <a:rPr sz="1000"/>
                        <a:t>30757</a:t>
                      </a:r>
                    </a:p>
                  </a:txBody>
                  <a:tcPr marL="8583" marR="8583" marT="8583" marB="8583" anchor="ctr" horzOverflow="overflow">
                    <a:solidFill>
                      <a:srgbClr val="CDE0E8"/>
                    </a:solidFill>
                  </a:tcPr>
                </a:tc>
                <a:tc>
                  <a:txBody>
                    <a:bodyPr/>
                    <a:lstStyle/>
                    <a:p>
                      <a:pPr>
                        <a:defRPr sz="1800"/>
                      </a:pPr>
                      <a:r>
                        <a:rPr sz="1000"/>
                        <a:t>10577</a:t>
                      </a:r>
                    </a:p>
                  </a:txBody>
                  <a:tcPr marL="8583" marR="8583" marT="8583" marB="8583" anchor="ctr" horzOverflow="overflow">
                    <a:solidFill>
                      <a:srgbClr val="CDE0E8"/>
                    </a:solidFill>
                  </a:tcPr>
                </a:tc>
                <a:tc>
                  <a:txBody>
                    <a:bodyPr/>
                    <a:lstStyle/>
                    <a:p>
                      <a:pPr>
                        <a:defRPr sz="1800"/>
                      </a:pPr>
                      <a:r>
                        <a:rPr sz="1000"/>
                        <a:t>113312</a:t>
                      </a:r>
                    </a:p>
                  </a:txBody>
                  <a:tcPr marL="8583" marR="8583" marT="8583" marB="8583" anchor="ctr" horzOverflow="overflow">
                    <a:solidFill>
                      <a:srgbClr val="CDE0E8"/>
                    </a:solidFill>
                  </a:tcPr>
                </a:tc>
                <a:extLst>
                  <a:ext uri="{0D108BD9-81ED-4DB2-BD59-A6C34878D82A}">
                    <a16:rowId xmlns:a16="http://schemas.microsoft.com/office/drawing/2014/main" val="10019"/>
                  </a:ext>
                </a:extLst>
              </a:tr>
              <a:tr h="169862">
                <a:tc>
                  <a:txBody>
                    <a:bodyPr/>
                    <a:lstStyle/>
                    <a:p>
                      <a:pPr>
                        <a:defRPr sz="1800"/>
                      </a:pPr>
                      <a:r>
                        <a:rPr sz="1000" b="1">
                          <a:solidFill>
                            <a:srgbClr val="FFFFFF"/>
                          </a:solidFill>
                        </a:rPr>
                        <a:t>20</a:t>
                      </a:r>
                    </a:p>
                  </a:txBody>
                  <a:tcPr marL="8583" marR="8583" marT="8583" marB="8583" anchor="ctr" horzOverflow="overflow">
                    <a:solidFill>
                      <a:schemeClr val="accent1"/>
                    </a:solidFill>
                  </a:tcPr>
                </a:tc>
                <a:tc>
                  <a:txBody>
                    <a:bodyPr/>
                    <a:lstStyle/>
                    <a:p>
                      <a:pPr>
                        <a:defRPr sz="1800"/>
                      </a:pPr>
                      <a:r>
                        <a:rPr sz="1000"/>
                        <a:t>335116</a:t>
                      </a:r>
                    </a:p>
                  </a:txBody>
                  <a:tcPr marL="8583" marR="8583" marT="8583" marB="8583" anchor="ctr" horzOverflow="overflow">
                    <a:solidFill>
                      <a:srgbClr val="E8F0F4"/>
                    </a:solidFill>
                  </a:tcPr>
                </a:tc>
                <a:tc>
                  <a:txBody>
                    <a:bodyPr/>
                    <a:lstStyle/>
                    <a:p>
                      <a:pPr>
                        <a:defRPr sz="1800"/>
                      </a:pPr>
                      <a:r>
                        <a:rPr sz="1000"/>
                        <a:t>510771</a:t>
                      </a:r>
                    </a:p>
                  </a:txBody>
                  <a:tcPr marL="8583" marR="8583" marT="8583" marB="8583" anchor="ctr" horzOverflow="overflow">
                    <a:solidFill>
                      <a:srgbClr val="E8F0F4"/>
                    </a:solidFill>
                  </a:tcPr>
                </a:tc>
                <a:tc>
                  <a:txBody>
                    <a:bodyPr/>
                    <a:lstStyle/>
                    <a:p>
                      <a:pPr>
                        <a:defRPr sz="1800"/>
                      </a:pPr>
                      <a:r>
                        <a:rPr sz="1000"/>
                        <a:t>175655</a:t>
                      </a:r>
                    </a:p>
                  </a:txBody>
                  <a:tcPr marL="8583" marR="8583" marT="8583" marB="8583" anchor="ctr" horzOverflow="overflow">
                    <a:solidFill>
                      <a:srgbClr val="E8F0F4"/>
                    </a:solidFill>
                  </a:tcPr>
                </a:tc>
                <a:tc>
                  <a:txBody>
                    <a:bodyPr/>
                    <a:lstStyle/>
                    <a:p>
                      <a:pPr>
                        <a:defRPr sz="1800"/>
                      </a:pPr>
                      <a:r>
                        <a:rPr sz="1000"/>
                        <a:t>20107</a:t>
                      </a:r>
                    </a:p>
                  </a:txBody>
                  <a:tcPr marL="8583" marR="8583" marT="8583" marB="8583" anchor="ctr" horzOverflow="overflow">
                    <a:solidFill>
                      <a:srgbClr val="E8F0F4"/>
                    </a:solidFill>
                  </a:tcPr>
                </a:tc>
                <a:tc>
                  <a:txBody>
                    <a:bodyPr/>
                    <a:lstStyle/>
                    <a:p>
                      <a:pPr>
                        <a:defRPr sz="1800"/>
                      </a:pPr>
                      <a:r>
                        <a:rPr sz="1000"/>
                        <a:t>30646</a:t>
                      </a:r>
                    </a:p>
                  </a:txBody>
                  <a:tcPr marL="8583" marR="8583" marT="8583" marB="8583" anchor="ctr" horzOverflow="overflow">
                    <a:solidFill>
                      <a:srgbClr val="E8F0F4"/>
                    </a:solidFill>
                  </a:tcPr>
                </a:tc>
                <a:tc>
                  <a:txBody>
                    <a:bodyPr/>
                    <a:lstStyle/>
                    <a:p>
                      <a:pPr>
                        <a:defRPr sz="1800"/>
                      </a:pPr>
                      <a:r>
                        <a:rPr sz="1000"/>
                        <a:t>10539</a:t>
                      </a:r>
                    </a:p>
                  </a:txBody>
                  <a:tcPr marL="8583" marR="8583" marT="8583" marB="8583" anchor="ctr" horzOverflow="overflow">
                    <a:solidFill>
                      <a:srgbClr val="E8F0F4"/>
                    </a:solidFill>
                  </a:tcPr>
                </a:tc>
                <a:tc>
                  <a:txBody>
                    <a:bodyPr/>
                    <a:lstStyle/>
                    <a:p>
                      <a:pPr>
                        <a:defRPr sz="1800"/>
                      </a:pPr>
                      <a:r>
                        <a:rPr sz="1000"/>
                        <a:t>123851</a:t>
                      </a:r>
                    </a:p>
                  </a:txBody>
                  <a:tcPr marL="8583" marR="8583" marT="8583" marB="8583" anchor="ctr" horzOverflow="overflow">
                    <a:solidFill>
                      <a:srgbClr val="E8F0F4"/>
                    </a:solidFill>
                  </a:tcPr>
                </a:tc>
                <a:extLst>
                  <a:ext uri="{0D108BD9-81ED-4DB2-BD59-A6C34878D82A}">
                    <a16:rowId xmlns:a16="http://schemas.microsoft.com/office/drawing/2014/main" val="10020"/>
                  </a:ext>
                </a:extLst>
              </a:tr>
              <a:tr h="169862">
                <a:tc>
                  <a:txBody>
                    <a:bodyPr/>
                    <a:lstStyle/>
                    <a:p>
                      <a:pPr>
                        <a:defRPr sz="1800"/>
                      </a:pPr>
                      <a:r>
                        <a:rPr sz="1000" b="1">
                          <a:solidFill>
                            <a:srgbClr val="FFFFFF"/>
                          </a:solidFill>
                        </a:rPr>
                        <a:t>21</a:t>
                      </a:r>
                    </a:p>
                  </a:txBody>
                  <a:tcPr marL="8583" marR="8583" marT="8583" marB="8583" anchor="ctr" horzOverflow="overflow">
                    <a:solidFill>
                      <a:schemeClr val="accent1"/>
                    </a:solidFill>
                  </a:tcPr>
                </a:tc>
                <a:tc>
                  <a:txBody>
                    <a:bodyPr/>
                    <a:lstStyle/>
                    <a:p>
                      <a:pPr>
                        <a:defRPr sz="1800"/>
                      </a:pPr>
                      <a:r>
                        <a:rPr sz="1000"/>
                        <a:t>333910</a:t>
                      </a:r>
                    </a:p>
                  </a:txBody>
                  <a:tcPr marL="8583" marR="8583" marT="8583" marB="8583" anchor="ctr" horzOverflow="overflow">
                    <a:solidFill>
                      <a:srgbClr val="CDE0E8"/>
                    </a:solidFill>
                  </a:tcPr>
                </a:tc>
                <a:tc>
                  <a:txBody>
                    <a:bodyPr/>
                    <a:lstStyle/>
                    <a:p>
                      <a:pPr>
                        <a:defRPr sz="1800"/>
                      </a:pPr>
                      <a:r>
                        <a:rPr sz="1000"/>
                        <a:t>508932</a:t>
                      </a:r>
                    </a:p>
                  </a:txBody>
                  <a:tcPr marL="8583" marR="8583" marT="8583" marB="8583" anchor="ctr" horzOverflow="overflow">
                    <a:solidFill>
                      <a:srgbClr val="CDE0E8"/>
                    </a:solidFill>
                  </a:tcPr>
                </a:tc>
                <a:tc>
                  <a:txBody>
                    <a:bodyPr/>
                    <a:lstStyle/>
                    <a:p>
                      <a:pPr>
                        <a:defRPr sz="1800"/>
                      </a:pPr>
                      <a:r>
                        <a:rPr sz="1000"/>
                        <a:t>175022</a:t>
                      </a:r>
                    </a:p>
                  </a:txBody>
                  <a:tcPr marL="8583" marR="8583" marT="8583" marB="8583" anchor="ctr" horzOverflow="overflow">
                    <a:solidFill>
                      <a:srgbClr val="CDE0E8"/>
                    </a:solidFill>
                  </a:tcPr>
                </a:tc>
                <a:tc>
                  <a:txBody>
                    <a:bodyPr/>
                    <a:lstStyle/>
                    <a:p>
                      <a:pPr>
                        <a:defRPr sz="1800"/>
                      </a:pPr>
                      <a:r>
                        <a:rPr sz="1000"/>
                        <a:t>20035</a:t>
                      </a:r>
                    </a:p>
                  </a:txBody>
                  <a:tcPr marL="8583" marR="8583" marT="8583" marB="8583" anchor="ctr" horzOverflow="overflow">
                    <a:solidFill>
                      <a:srgbClr val="CDE0E8"/>
                    </a:solidFill>
                  </a:tcPr>
                </a:tc>
                <a:tc>
                  <a:txBody>
                    <a:bodyPr/>
                    <a:lstStyle/>
                    <a:p>
                      <a:pPr>
                        <a:defRPr sz="1800"/>
                      </a:pPr>
                      <a:r>
                        <a:rPr sz="1000"/>
                        <a:t>30536</a:t>
                      </a:r>
                    </a:p>
                  </a:txBody>
                  <a:tcPr marL="8583" marR="8583" marT="8583" marB="8583" anchor="ctr" horzOverflow="overflow">
                    <a:solidFill>
                      <a:srgbClr val="CDE0E8"/>
                    </a:solidFill>
                  </a:tcPr>
                </a:tc>
                <a:tc>
                  <a:txBody>
                    <a:bodyPr/>
                    <a:lstStyle/>
                    <a:p>
                      <a:pPr>
                        <a:defRPr sz="1800"/>
                      </a:pPr>
                      <a:r>
                        <a:rPr sz="1000"/>
                        <a:t>10501</a:t>
                      </a:r>
                    </a:p>
                  </a:txBody>
                  <a:tcPr marL="8583" marR="8583" marT="8583" marB="8583" anchor="ctr" horzOverflow="overflow">
                    <a:solidFill>
                      <a:srgbClr val="CDE0E8"/>
                    </a:solidFill>
                  </a:tcPr>
                </a:tc>
                <a:tc>
                  <a:txBody>
                    <a:bodyPr/>
                    <a:lstStyle/>
                    <a:p>
                      <a:pPr>
                        <a:defRPr sz="1800"/>
                      </a:pPr>
                      <a:r>
                        <a:rPr sz="1000"/>
                        <a:t>134352</a:t>
                      </a:r>
                    </a:p>
                  </a:txBody>
                  <a:tcPr marL="8583" marR="8583" marT="8583" marB="8583" anchor="ctr" horzOverflow="overflow">
                    <a:solidFill>
                      <a:srgbClr val="CDE0E8"/>
                    </a:solidFill>
                  </a:tcPr>
                </a:tc>
                <a:extLst>
                  <a:ext uri="{0D108BD9-81ED-4DB2-BD59-A6C34878D82A}">
                    <a16:rowId xmlns:a16="http://schemas.microsoft.com/office/drawing/2014/main" val="10021"/>
                  </a:ext>
                </a:extLst>
              </a:tr>
              <a:tr h="169862">
                <a:tc>
                  <a:txBody>
                    <a:bodyPr/>
                    <a:lstStyle/>
                    <a:p>
                      <a:pPr>
                        <a:defRPr sz="1800"/>
                      </a:pPr>
                      <a:r>
                        <a:rPr sz="1000" b="1">
                          <a:solidFill>
                            <a:srgbClr val="FFFFFF"/>
                          </a:solidFill>
                        </a:rPr>
                        <a:t>22</a:t>
                      </a:r>
                    </a:p>
                  </a:txBody>
                  <a:tcPr marL="8583" marR="8583" marT="8583" marB="8583" anchor="ctr" horzOverflow="overflow">
                    <a:solidFill>
                      <a:schemeClr val="accent1"/>
                    </a:solidFill>
                  </a:tcPr>
                </a:tc>
                <a:tc>
                  <a:txBody>
                    <a:bodyPr/>
                    <a:lstStyle/>
                    <a:p>
                      <a:pPr>
                        <a:defRPr sz="1800"/>
                      </a:pPr>
                      <a:r>
                        <a:rPr sz="1000"/>
                        <a:t>332708</a:t>
                      </a:r>
                    </a:p>
                  </a:txBody>
                  <a:tcPr marL="8583" marR="8583" marT="8583" marB="8583" anchor="ctr" horzOverflow="overflow">
                    <a:solidFill>
                      <a:srgbClr val="E8F0F4"/>
                    </a:solidFill>
                  </a:tcPr>
                </a:tc>
                <a:tc>
                  <a:txBody>
                    <a:bodyPr/>
                    <a:lstStyle/>
                    <a:p>
                      <a:pPr>
                        <a:defRPr sz="1800"/>
                      </a:pPr>
                      <a:r>
                        <a:rPr sz="1000"/>
                        <a:t>507100</a:t>
                      </a:r>
                    </a:p>
                  </a:txBody>
                  <a:tcPr marL="8583" marR="8583" marT="8583" marB="8583" anchor="ctr" horzOverflow="overflow">
                    <a:solidFill>
                      <a:srgbClr val="E8F0F4"/>
                    </a:solidFill>
                  </a:tcPr>
                </a:tc>
                <a:tc>
                  <a:txBody>
                    <a:bodyPr/>
                    <a:lstStyle/>
                    <a:p>
                      <a:pPr>
                        <a:defRPr sz="1800"/>
                      </a:pPr>
                      <a:r>
                        <a:rPr sz="1000"/>
                        <a:t>174392</a:t>
                      </a:r>
                    </a:p>
                  </a:txBody>
                  <a:tcPr marL="8583" marR="8583" marT="8583" marB="8583" anchor="ctr" horzOverflow="overflow">
                    <a:solidFill>
                      <a:srgbClr val="E8F0F4"/>
                    </a:solidFill>
                  </a:tcPr>
                </a:tc>
                <a:tc>
                  <a:txBody>
                    <a:bodyPr/>
                    <a:lstStyle/>
                    <a:p>
                      <a:pPr>
                        <a:defRPr sz="1800"/>
                      </a:pPr>
                      <a:r>
                        <a:rPr sz="1000"/>
                        <a:t>19962</a:t>
                      </a:r>
                    </a:p>
                  </a:txBody>
                  <a:tcPr marL="8583" marR="8583" marT="8583" marB="8583" anchor="ctr" horzOverflow="overflow">
                    <a:solidFill>
                      <a:srgbClr val="E8F0F4"/>
                    </a:solidFill>
                  </a:tcPr>
                </a:tc>
                <a:tc>
                  <a:txBody>
                    <a:bodyPr/>
                    <a:lstStyle/>
                    <a:p>
                      <a:pPr>
                        <a:defRPr sz="1800"/>
                      </a:pPr>
                      <a:r>
                        <a:rPr sz="1000"/>
                        <a:t>30426</a:t>
                      </a:r>
                    </a:p>
                  </a:txBody>
                  <a:tcPr marL="8583" marR="8583" marT="8583" marB="8583" anchor="ctr" horzOverflow="overflow">
                    <a:solidFill>
                      <a:srgbClr val="E8F0F4"/>
                    </a:solidFill>
                  </a:tcPr>
                </a:tc>
                <a:tc>
                  <a:txBody>
                    <a:bodyPr/>
                    <a:lstStyle/>
                    <a:p>
                      <a:pPr>
                        <a:defRPr sz="1800"/>
                      </a:pPr>
                      <a:r>
                        <a:rPr sz="1000"/>
                        <a:t>10464</a:t>
                      </a:r>
                    </a:p>
                  </a:txBody>
                  <a:tcPr marL="8583" marR="8583" marT="8583" marB="8583" anchor="ctr" horzOverflow="overflow">
                    <a:solidFill>
                      <a:srgbClr val="E8F0F4"/>
                    </a:solidFill>
                  </a:tcPr>
                </a:tc>
                <a:tc>
                  <a:txBody>
                    <a:bodyPr/>
                    <a:lstStyle/>
                    <a:p>
                      <a:pPr>
                        <a:defRPr sz="1800"/>
                      </a:pPr>
                      <a:r>
                        <a:rPr sz="1000"/>
                        <a:t>144816</a:t>
                      </a:r>
                    </a:p>
                  </a:txBody>
                  <a:tcPr marL="8583" marR="8583" marT="8583" marB="8583" anchor="ctr" horzOverflow="overflow">
                    <a:solidFill>
                      <a:srgbClr val="E8F0F4"/>
                    </a:solidFill>
                  </a:tcPr>
                </a:tc>
                <a:extLst>
                  <a:ext uri="{0D108BD9-81ED-4DB2-BD59-A6C34878D82A}">
                    <a16:rowId xmlns:a16="http://schemas.microsoft.com/office/drawing/2014/main" val="10022"/>
                  </a:ext>
                </a:extLst>
              </a:tr>
              <a:tr h="169862">
                <a:tc>
                  <a:txBody>
                    <a:bodyPr/>
                    <a:lstStyle/>
                    <a:p>
                      <a:pPr>
                        <a:defRPr sz="1800"/>
                      </a:pPr>
                      <a:r>
                        <a:rPr sz="1000" b="1">
                          <a:solidFill>
                            <a:srgbClr val="FFFFFF"/>
                          </a:solidFill>
                        </a:rPr>
                        <a:t>23</a:t>
                      </a:r>
                    </a:p>
                  </a:txBody>
                  <a:tcPr marL="8583" marR="8583" marT="8583" marB="8583" anchor="ctr" horzOverflow="overflow">
                    <a:solidFill>
                      <a:schemeClr val="accent1"/>
                    </a:solidFill>
                  </a:tcPr>
                </a:tc>
                <a:tc>
                  <a:txBody>
                    <a:bodyPr/>
                    <a:lstStyle/>
                    <a:p>
                      <a:pPr>
                        <a:defRPr sz="1800"/>
                      </a:pPr>
                      <a:r>
                        <a:rPr sz="1000"/>
                        <a:t>331511</a:t>
                      </a:r>
                    </a:p>
                  </a:txBody>
                  <a:tcPr marL="8583" marR="8583" marT="8583" marB="8583" anchor="ctr" horzOverflow="overflow">
                    <a:solidFill>
                      <a:srgbClr val="CDE0E8"/>
                    </a:solidFill>
                  </a:tcPr>
                </a:tc>
                <a:tc>
                  <a:txBody>
                    <a:bodyPr/>
                    <a:lstStyle/>
                    <a:p>
                      <a:pPr>
                        <a:defRPr sz="1800"/>
                      </a:pPr>
                      <a:r>
                        <a:rPr sz="1000"/>
                        <a:t>505274</a:t>
                      </a:r>
                    </a:p>
                  </a:txBody>
                  <a:tcPr marL="8583" marR="8583" marT="8583" marB="8583" anchor="ctr" horzOverflow="overflow">
                    <a:solidFill>
                      <a:srgbClr val="CDE0E8"/>
                    </a:solidFill>
                  </a:tcPr>
                </a:tc>
                <a:tc>
                  <a:txBody>
                    <a:bodyPr/>
                    <a:lstStyle/>
                    <a:p>
                      <a:pPr>
                        <a:defRPr sz="1800"/>
                      </a:pPr>
                      <a:r>
                        <a:rPr sz="1000"/>
                        <a:t>173763</a:t>
                      </a:r>
                    </a:p>
                  </a:txBody>
                  <a:tcPr marL="8583" marR="8583" marT="8583" marB="8583" anchor="ctr" horzOverflow="overflow">
                    <a:solidFill>
                      <a:srgbClr val="CDE0E8"/>
                    </a:solidFill>
                  </a:tcPr>
                </a:tc>
                <a:tc>
                  <a:txBody>
                    <a:bodyPr/>
                    <a:lstStyle/>
                    <a:p>
                      <a:pPr>
                        <a:defRPr sz="1800"/>
                      </a:pPr>
                      <a:r>
                        <a:rPr sz="1000"/>
                        <a:t>19891</a:t>
                      </a:r>
                    </a:p>
                  </a:txBody>
                  <a:tcPr marL="8583" marR="8583" marT="8583" marB="8583" anchor="ctr" horzOverflow="overflow">
                    <a:solidFill>
                      <a:srgbClr val="CDE0E8"/>
                    </a:solidFill>
                  </a:tcPr>
                </a:tc>
                <a:tc>
                  <a:txBody>
                    <a:bodyPr/>
                    <a:lstStyle/>
                    <a:p>
                      <a:pPr>
                        <a:defRPr sz="1800"/>
                      </a:pPr>
                      <a:r>
                        <a:rPr sz="1000"/>
                        <a:t>30316</a:t>
                      </a:r>
                    </a:p>
                  </a:txBody>
                  <a:tcPr marL="8583" marR="8583" marT="8583" marB="8583" anchor="ctr" horzOverflow="overflow">
                    <a:solidFill>
                      <a:srgbClr val="CDE0E8"/>
                    </a:solidFill>
                  </a:tcPr>
                </a:tc>
                <a:tc>
                  <a:txBody>
                    <a:bodyPr/>
                    <a:lstStyle/>
                    <a:p>
                      <a:pPr>
                        <a:defRPr sz="1800"/>
                      </a:pPr>
                      <a:r>
                        <a:rPr sz="1000"/>
                        <a:t>10425</a:t>
                      </a:r>
                    </a:p>
                  </a:txBody>
                  <a:tcPr marL="8583" marR="8583" marT="8583" marB="8583" anchor="ctr" horzOverflow="overflow">
                    <a:solidFill>
                      <a:srgbClr val="CDE0E8"/>
                    </a:solidFill>
                  </a:tcPr>
                </a:tc>
                <a:tc>
                  <a:txBody>
                    <a:bodyPr/>
                    <a:lstStyle/>
                    <a:p>
                      <a:pPr>
                        <a:defRPr sz="1800"/>
                      </a:pPr>
                      <a:r>
                        <a:rPr sz="1000"/>
                        <a:t>155241</a:t>
                      </a:r>
                    </a:p>
                  </a:txBody>
                  <a:tcPr marL="8583" marR="8583" marT="8583" marB="8583" anchor="ctr" horzOverflow="overflow">
                    <a:solidFill>
                      <a:srgbClr val="CDE0E8"/>
                    </a:solidFill>
                  </a:tcPr>
                </a:tc>
                <a:extLst>
                  <a:ext uri="{0D108BD9-81ED-4DB2-BD59-A6C34878D82A}">
                    <a16:rowId xmlns:a16="http://schemas.microsoft.com/office/drawing/2014/main" val="10023"/>
                  </a:ext>
                </a:extLst>
              </a:tr>
              <a:tr h="168275">
                <a:tc>
                  <a:txBody>
                    <a:bodyPr/>
                    <a:lstStyle/>
                    <a:p>
                      <a:pPr>
                        <a:defRPr sz="1800"/>
                      </a:pPr>
                      <a:r>
                        <a:rPr sz="1000" b="1">
                          <a:solidFill>
                            <a:srgbClr val="FFFFFF"/>
                          </a:solidFill>
                        </a:rPr>
                        <a:t>24</a:t>
                      </a:r>
                    </a:p>
                  </a:txBody>
                  <a:tcPr marL="8583" marR="8583" marT="8583" marB="8583" anchor="ctr" horzOverflow="overflow">
                    <a:solidFill>
                      <a:schemeClr val="accent1"/>
                    </a:solidFill>
                  </a:tcPr>
                </a:tc>
                <a:tc>
                  <a:txBody>
                    <a:bodyPr/>
                    <a:lstStyle/>
                    <a:p>
                      <a:pPr>
                        <a:defRPr sz="1800"/>
                      </a:pPr>
                      <a:r>
                        <a:rPr sz="1000"/>
                        <a:t>330317</a:t>
                      </a:r>
                    </a:p>
                  </a:txBody>
                  <a:tcPr marL="8583" marR="8583" marT="8583" marB="8583" anchor="ctr" horzOverflow="overflow">
                    <a:solidFill>
                      <a:srgbClr val="E8F0F4"/>
                    </a:solidFill>
                  </a:tcPr>
                </a:tc>
                <a:tc>
                  <a:txBody>
                    <a:bodyPr/>
                    <a:lstStyle/>
                    <a:p>
                      <a:pPr>
                        <a:defRPr sz="1800"/>
                      </a:pPr>
                      <a:r>
                        <a:rPr sz="1000"/>
                        <a:t>503455</a:t>
                      </a:r>
                    </a:p>
                  </a:txBody>
                  <a:tcPr marL="8583" marR="8583" marT="8583" marB="8583" anchor="ctr" horzOverflow="overflow">
                    <a:solidFill>
                      <a:srgbClr val="E8F0F4"/>
                    </a:solidFill>
                  </a:tcPr>
                </a:tc>
                <a:tc>
                  <a:txBody>
                    <a:bodyPr/>
                    <a:lstStyle/>
                    <a:p>
                      <a:pPr>
                        <a:defRPr sz="1800"/>
                      </a:pPr>
                      <a:r>
                        <a:rPr sz="1000"/>
                        <a:t>173138</a:t>
                      </a:r>
                    </a:p>
                  </a:txBody>
                  <a:tcPr marL="8583" marR="8583" marT="8583" marB="8583" anchor="ctr" horzOverflow="overflow">
                    <a:solidFill>
                      <a:srgbClr val="E8F0F4"/>
                    </a:solidFill>
                  </a:tcPr>
                </a:tc>
                <a:tc>
                  <a:txBody>
                    <a:bodyPr/>
                    <a:lstStyle/>
                    <a:p>
                      <a:pPr>
                        <a:defRPr sz="1800"/>
                      </a:pPr>
                      <a:r>
                        <a:rPr sz="1000"/>
                        <a:t>19819</a:t>
                      </a:r>
                    </a:p>
                  </a:txBody>
                  <a:tcPr marL="8583" marR="8583" marT="8583" marB="8583" anchor="ctr" horzOverflow="overflow">
                    <a:solidFill>
                      <a:srgbClr val="E8F0F4"/>
                    </a:solidFill>
                  </a:tcPr>
                </a:tc>
                <a:tc>
                  <a:txBody>
                    <a:bodyPr/>
                    <a:lstStyle/>
                    <a:p>
                      <a:pPr>
                        <a:defRPr sz="1800"/>
                      </a:pPr>
                      <a:r>
                        <a:rPr sz="1000"/>
                        <a:t>30207</a:t>
                      </a:r>
                    </a:p>
                  </a:txBody>
                  <a:tcPr marL="8583" marR="8583" marT="8583" marB="8583" anchor="ctr" horzOverflow="overflow">
                    <a:solidFill>
                      <a:srgbClr val="E8F0F4"/>
                    </a:solidFill>
                  </a:tcPr>
                </a:tc>
                <a:tc>
                  <a:txBody>
                    <a:bodyPr/>
                    <a:lstStyle/>
                    <a:p>
                      <a:pPr>
                        <a:defRPr sz="1800"/>
                      </a:pPr>
                      <a:r>
                        <a:rPr sz="1000"/>
                        <a:t>10388</a:t>
                      </a:r>
                    </a:p>
                  </a:txBody>
                  <a:tcPr marL="8583" marR="8583" marT="8583" marB="8583" anchor="ctr" horzOverflow="overflow">
                    <a:solidFill>
                      <a:srgbClr val="E8F0F4"/>
                    </a:solidFill>
                  </a:tcPr>
                </a:tc>
                <a:tc>
                  <a:txBody>
                    <a:bodyPr/>
                    <a:lstStyle/>
                    <a:p>
                      <a:pPr>
                        <a:defRPr sz="1800"/>
                      </a:pPr>
                      <a:r>
                        <a:rPr sz="1000"/>
                        <a:t>165629</a:t>
                      </a:r>
                    </a:p>
                  </a:txBody>
                  <a:tcPr marL="8583" marR="8583" marT="8583" marB="8583" anchor="ctr" horzOverflow="overflow">
                    <a:solidFill>
                      <a:srgbClr val="E8F0F4"/>
                    </a:solidFill>
                  </a:tcPr>
                </a:tc>
                <a:extLst>
                  <a:ext uri="{0D108BD9-81ED-4DB2-BD59-A6C34878D82A}">
                    <a16:rowId xmlns:a16="http://schemas.microsoft.com/office/drawing/2014/main" val="10024"/>
                  </a:ext>
                </a:extLst>
              </a:tr>
              <a:tr h="169862">
                <a:tc>
                  <a:txBody>
                    <a:bodyPr/>
                    <a:lstStyle/>
                    <a:p>
                      <a:pPr>
                        <a:defRPr sz="1800"/>
                      </a:pPr>
                      <a:r>
                        <a:rPr sz="1000" b="1">
                          <a:solidFill>
                            <a:srgbClr val="FFFFFF"/>
                          </a:solidFill>
                        </a:rPr>
                        <a:t>25</a:t>
                      </a:r>
                    </a:p>
                  </a:txBody>
                  <a:tcPr marL="8583" marR="8583" marT="8583" marB="8583" anchor="ctr" horzOverflow="overflow">
                    <a:solidFill>
                      <a:schemeClr val="accent1"/>
                    </a:solidFill>
                  </a:tcPr>
                </a:tc>
                <a:tc>
                  <a:txBody>
                    <a:bodyPr/>
                    <a:lstStyle/>
                    <a:p>
                      <a:pPr>
                        <a:defRPr sz="1800"/>
                      </a:pPr>
                      <a:r>
                        <a:rPr sz="1000"/>
                        <a:t>329128</a:t>
                      </a:r>
                    </a:p>
                  </a:txBody>
                  <a:tcPr marL="8583" marR="8583" marT="8583" marB="8583" anchor="ctr" horzOverflow="overflow">
                    <a:solidFill>
                      <a:srgbClr val="CDE0E8"/>
                    </a:solidFill>
                  </a:tcPr>
                </a:tc>
                <a:tc>
                  <a:txBody>
                    <a:bodyPr/>
                    <a:lstStyle/>
                    <a:p>
                      <a:pPr>
                        <a:defRPr sz="1800"/>
                      </a:pPr>
                      <a:r>
                        <a:rPr sz="1000"/>
                        <a:t>501643</a:t>
                      </a:r>
                    </a:p>
                  </a:txBody>
                  <a:tcPr marL="8583" marR="8583" marT="8583" marB="8583" anchor="ctr" horzOverflow="overflow">
                    <a:solidFill>
                      <a:srgbClr val="CDE0E8"/>
                    </a:solidFill>
                  </a:tcPr>
                </a:tc>
                <a:tc>
                  <a:txBody>
                    <a:bodyPr/>
                    <a:lstStyle/>
                    <a:p>
                      <a:pPr>
                        <a:defRPr sz="1800"/>
                      </a:pPr>
                      <a:r>
                        <a:rPr sz="1000"/>
                        <a:t>172515</a:t>
                      </a:r>
                    </a:p>
                  </a:txBody>
                  <a:tcPr marL="8583" marR="8583" marT="8583" marB="8583" anchor="ctr" horzOverflow="overflow">
                    <a:solidFill>
                      <a:srgbClr val="CDE0E8"/>
                    </a:solidFill>
                  </a:tcPr>
                </a:tc>
                <a:tc>
                  <a:txBody>
                    <a:bodyPr/>
                    <a:lstStyle/>
                    <a:p>
                      <a:pPr>
                        <a:defRPr sz="1800"/>
                      </a:pPr>
                      <a:r>
                        <a:rPr sz="1000"/>
                        <a:t>19748</a:t>
                      </a:r>
                    </a:p>
                  </a:txBody>
                  <a:tcPr marL="8583" marR="8583" marT="8583" marB="8583" anchor="ctr" horzOverflow="overflow">
                    <a:solidFill>
                      <a:srgbClr val="CDE0E8"/>
                    </a:solidFill>
                  </a:tcPr>
                </a:tc>
                <a:tc>
                  <a:txBody>
                    <a:bodyPr/>
                    <a:lstStyle/>
                    <a:p>
                      <a:pPr>
                        <a:defRPr sz="1800"/>
                      </a:pPr>
                      <a:r>
                        <a:rPr sz="1000"/>
                        <a:t>30099</a:t>
                      </a:r>
                    </a:p>
                  </a:txBody>
                  <a:tcPr marL="8583" marR="8583" marT="8583" marB="8583" anchor="ctr" horzOverflow="overflow">
                    <a:solidFill>
                      <a:srgbClr val="CDE0E8"/>
                    </a:solidFill>
                  </a:tcPr>
                </a:tc>
                <a:tc>
                  <a:txBody>
                    <a:bodyPr/>
                    <a:lstStyle/>
                    <a:p>
                      <a:pPr>
                        <a:defRPr sz="1800"/>
                      </a:pPr>
                      <a:r>
                        <a:rPr sz="1000"/>
                        <a:t>10351</a:t>
                      </a:r>
                    </a:p>
                  </a:txBody>
                  <a:tcPr marL="8583" marR="8583" marT="8583" marB="8583" anchor="ctr" horzOverflow="overflow">
                    <a:solidFill>
                      <a:srgbClr val="CDE0E8"/>
                    </a:solidFill>
                  </a:tcPr>
                </a:tc>
                <a:tc>
                  <a:txBody>
                    <a:bodyPr/>
                    <a:lstStyle/>
                    <a:p>
                      <a:pPr>
                        <a:defRPr sz="1800"/>
                      </a:pPr>
                      <a:r>
                        <a:rPr sz="1000"/>
                        <a:t>175980</a:t>
                      </a:r>
                    </a:p>
                  </a:txBody>
                  <a:tcPr marL="8583" marR="8583" marT="8583" marB="8583" anchor="ctr" horzOverflow="overflow">
                    <a:solidFill>
                      <a:srgbClr val="CDE0E8"/>
                    </a:solidFill>
                  </a:tcPr>
                </a:tc>
                <a:extLst>
                  <a:ext uri="{0D108BD9-81ED-4DB2-BD59-A6C34878D82A}">
                    <a16:rowId xmlns:a16="http://schemas.microsoft.com/office/drawing/2014/main" val="10025"/>
                  </a:ext>
                </a:extLst>
              </a:tr>
            </a:tbl>
          </a:graphicData>
        </a:graphic>
      </p:graphicFrame>
      <p:pic>
        <p:nvPicPr>
          <p:cNvPr id="200" name="image.png" descr="image.png"/>
          <p:cNvPicPr>
            <a:picLocks noChangeAspect="1"/>
          </p:cNvPicPr>
          <p:nvPr/>
        </p:nvPicPr>
        <p:blipFill>
          <a:blip r:embed="rId2">
            <a:extLst/>
          </a:blip>
          <a:stretch>
            <a:fillRect/>
          </a:stretch>
        </p:blipFill>
        <p:spPr>
          <a:xfrm>
            <a:off x="800099" y="147543"/>
            <a:ext cx="8229600" cy="1146176"/>
          </a:xfrm>
          <a:prstGeom prst="rect">
            <a:avLst/>
          </a:prstGeom>
          <a:ln w="12700">
            <a:miter lim="400000"/>
          </a:ln>
        </p:spPr>
      </p:pic>
      <p:sp>
        <p:nvSpPr>
          <p:cNvPr id="201"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25</a:t>
            </a:fld>
            <a:endParaRPr/>
          </a:p>
        </p:txBody>
      </p:sp>
      <p:sp>
        <p:nvSpPr>
          <p:cNvPr id="202" name="Arrow"/>
          <p:cNvSpPr/>
          <p:nvPr/>
        </p:nvSpPr>
        <p:spPr>
          <a:xfrm>
            <a:off x="1308100" y="2063750"/>
            <a:ext cx="977900" cy="485775"/>
          </a:xfrm>
          <a:prstGeom prst="rightArrow">
            <a:avLst>
              <a:gd name="adj1" fmla="val 50000"/>
              <a:gd name="adj2" fmla="val 50001"/>
            </a:avLst>
          </a:prstGeom>
          <a:solidFill>
            <a:schemeClr val="accent1"/>
          </a:solidFill>
          <a:ln w="54999">
            <a:solidFill>
              <a:srgbClr val="1E768C"/>
            </a:solidFill>
          </a:ln>
        </p:spPr>
        <p:txBody>
          <a:bodyPr lIns="45719" rIns="45719" anchor="ctr"/>
          <a:lstStyle/>
          <a:p>
            <a:pPr algn="ctr">
              <a:defRPr>
                <a:solidFill>
                  <a:srgbClr val="FFFFFF"/>
                </a:solidFill>
              </a:defRPr>
            </a:pPr>
            <a:endParaRPr/>
          </a:p>
        </p:txBody>
      </p:sp>
      <p:sp>
        <p:nvSpPr>
          <p:cNvPr id="203" name="Arrow"/>
          <p:cNvSpPr/>
          <p:nvPr/>
        </p:nvSpPr>
        <p:spPr>
          <a:xfrm>
            <a:off x="1289050" y="2768600"/>
            <a:ext cx="977900" cy="484188"/>
          </a:xfrm>
          <a:prstGeom prst="rightArrow">
            <a:avLst>
              <a:gd name="adj1" fmla="val 50000"/>
              <a:gd name="adj2" fmla="val 49996"/>
            </a:avLst>
          </a:prstGeom>
          <a:solidFill>
            <a:schemeClr val="accent1"/>
          </a:solidFill>
          <a:ln w="54999">
            <a:solidFill>
              <a:srgbClr val="1E768C"/>
            </a:solidFill>
          </a:ln>
        </p:spPr>
        <p:txBody>
          <a:bodyPr lIns="45719" rIns="45719" anchor="ctr"/>
          <a:lstStyle/>
          <a:p>
            <a:pPr algn="ctr">
              <a:defRPr>
                <a:solidFill>
                  <a:srgbClr val="FFFFFF"/>
                </a:solidFill>
              </a:defRPr>
            </a:pPr>
            <a:endParaRPr/>
          </a:p>
        </p:txBody>
      </p:sp>
      <p:sp>
        <p:nvSpPr>
          <p:cNvPr id="204" name="Arrow"/>
          <p:cNvSpPr/>
          <p:nvPr/>
        </p:nvSpPr>
        <p:spPr>
          <a:xfrm>
            <a:off x="1289050" y="3775075"/>
            <a:ext cx="977900" cy="484188"/>
          </a:xfrm>
          <a:prstGeom prst="rightArrow">
            <a:avLst>
              <a:gd name="adj1" fmla="val 50000"/>
              <a:gd name="adj2" fmla="val 49996"/>
            </a:avLst>
          </a:prstGeom>
          <a:solidFill>
            <a:schemeClr val="accent1"/>
          </a:solidFill>
          <a:ln w="54999">
            <a:solidFill>
              <a:srgbClr val="1E768C"/>
            </a:solidFill>
          </a:ln>
        </p:spPr>
        <p:txBody>
          <a:bodyPr lIns="45719" rIns="45719" anchor="ctr"/>
          <a:lstStyle/>
          <a:p>
            <a:pPr algn="ctr">
              <a:defRPr>
                <a:solidFill>
                  <a:srgbClr val="FFFFFF"/>
                </a:solidFill>
              </a:defRPr>
            </a:pPr>
            <a:endParaRPr/>
          </a:p>
        </p:txBody>
      </p:sp>
      <p:sp>
        <p:nvSpPr>
          <p:cNvPr id="205" name="Arrow"/>
          <p:cNvSpPr/>
          <p:nvPr/>
        </p:nvSpPr>
        <p:spPr>
          <a:xfrm>
            <a:off x="7562850" y="3775075"/>
            <a:ext cx="977900" cy="484188"/>
          </a:xfrm>
          <a:prstGeom prst="leftArrow">
            <a:avLst>
              <a:gd name="adj1" fmla="val 50000"/>
              <a:gd name="adj2" fmla="val 49996"/>
            </a:avLst>
          </a:prstGeom>
          <a:solidFill>
            <a:schemeClr val="accent1"/>
          </a:solidFill>
          <a:ln w="54999">
            <a:solidFill>
              <a:srgbClr val="1E768C"/>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hey Are Extremely Safe.…"/>
          <p:cNvSpPr txBox="1">
            <a:spLocks noGrp="1"/>
          </p:cNvSpPr>
          <p:nvPr>
            <p:ph type="body" idx="4294967295"/>
          </p:nvPr>
        </p:nvSpPr>
        <p:spPr>
          <a:xfrm>
            <a:off x="457200" y="1481137"/>
            <a:ext cx="8229600" cy="4525963"/>
          </a:xfrm>
          <a:prstGeom prst="rect">
            <a:avLst/>
          </a:prstGeom>
        </p:spPr>
        <p:txBody>
          <a:bodyPr>
            <a:normAutofit lnSpcReduction="10000"/>
          </a:bodyPr>
          <a:lstStyle/>
          <a:p>
            <a:pPr marL="324961" indent="-227472" defTabSz="813816">
              <a:spcBef>
                <a:spcPts val="300"/>
              </a:spcBef>
              <a:buChar char=""/>
              <a:defRPr sz="2403"/>
            </a:pPr>
            <a:r>
              <a:rPr dirty="0"/>
              <a:t>They Are Extremely Safe.</a:t>
            </a:r>
            <a:r>
              <a:rPr lang="en-US" dirty="0"/>
              <a:t> They are very heavily Government Regulated and covered under the State Guarantee Funds of all 50 States. </a:t>
            </a:r>
            <a:endParaRPr dirty="0"/>
          </a:p>
          <a:p>
            <a:pPr marL="324961" indent="-227472" defTabSz="813816">
              <a:spcBef>
                <a:spcPts val="300"/>
              </a:spcBef>
              <a:buChar char=""/>
              <a:defRPr sz="2403"/>
            </a:pPr>
            <a:endParaRPr lang="en-US" dirty="0"/>
          </a:p>
          <a:p>
            <a:pPr marL="324961" indent="-227472" defTabSz="813816">
              <a:spcBef>
                <a:spcPts val="300"/>
              </a:spcBef>
              <a:buChar char=""/>
              <a:defRPr sz="2403"/>
            </a:pPr>
            <a:r>
              <a:rPr dirty="0"/>
              <a:t>They Participate in upside stock market gains.</a:t>
            </a:r>
          </a:p>
          <a:p>
            <a:pPr marL="324961" indent="-227472" defTabSz="813816">
              <a:spcBef>
                <a:spcPts val="300"/>
              </a:spcBef>
              <a:buChar char=""/>
              <a:defRPr sz="2403"/>
            </a:pPr>
            <a:endParaRPr dirty="0"/>
          </a:p>
          <a:p>
            <a:pPr marL="324961" indent="-227472" defTabSz="813816">
              <a:spcBef>
                <a:spcPts val="300"/>
              </a:spcBef>
              <a:buChar char=""/>
              <a:defRPr sz="2403"/>
            </a:pPr>
            <a:r>
              <a:rPr dirty="0"/>
              <a:t>Unlike the TSP C, S, I, &amp; L Funds, they can not lose money due to adverse market conditions</a:t>
            </a:r>
          </a:p>
          <a:p>
            <a:pPr marL="324961" indent="-227472" defTabSz="813816">
              <a:spcBef>
                <a:spcPts val="300"/>
              </a:spcBef>
              <a:buChar char=""/>
              <a:defRPr sz="2403"/>
            </a:pPr>
            <a:endParaRPr dirty="0"/>
          </a:p>
          <a:p>
            <a:pPr marL="324961" indent="-227472" defTabSz="813816">
              <a:spcBef>
                <a:spcPts val="300"/>
              </a:spcBef>
              <a:buChar char=""/>
              <a:defRPr sz="2403"/>
            </a:pPr>
            <a:r>
              <a:rPr dirty="0"/>
              <a:t>Unlike the TSP C, S, I, &amp; L Funds, they can not have gains “clawed back” from prior years due to adverse market conditions.</a:t>
            </a:r>
          </a:p>
        </p:txBody>
      </p:sp>
      <p:pic>
        <p:nvPicPr>
          <p:cNvPr id="208"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209"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Unlike the TSP C, S, I and L Funds, that are attached to the performance of stock market indexes, the performance of an “Enhanced Fixed Index Annuity” can earn money in a down Stock Market, because they are attached to “Managed Indexes”, that have strong upside potential, with zero market risk, and no Prior Gain Claw-Backs.…"/>
          <p:cNvSpPr txBox="1">
            <a:spLocks noGrp="1"/>
          </p:cNvSpPr>
          <p:nvPr>
            <p:ph type="body" idx="4294967295"/>
          </p:nvPr>
        </p:nvSpPr>
        <p:spPr>
          <a:xfrm>
            <a:off x="457200" y="1481137"/>
            <a:ext cx="8229600" cy="4525963"/>
          </a:xfrm>
          <a:prstGeom prst="rect">
            <a:avLst/>
          </a:prstGeom>
        </p:spPr>
        <p:txBody>
          <a:bodyPr>
            <a:normAutofit/>
          </a:bodyPr>
          <a:lstStyle/>
          <a:p>
            <a:pPr marL="0" indent="0" algn="just" defTabSz="813816">
              <a:spcBef>
                <a:spcPts val="300"/>
              </a:spcBef>
              <a:buSzTx/>
              <a:buFont typeface="Wingdings 3"/>
              <a:buNone/>
              <a:defRPr sz="1602"/>
            </a:pPr>
            <a:r>
              <a:rPr dirty="0"/>
              <a:t>Unlike the TSP C, S, I and L Funds, that are attached to the performance of stock market indexes, the performance of an “Enhanced Fixed Index Annuity” can earn money in a down Stock Market, because they are attached to “Managed Indexes”, that have strong upside potential, with </a:t>
            </a:r>
            <a:r>
              <a:rPr b="1" dirty="0"/>
              <a:t>zero market risk</a:t>
            </a:r>
            <a:r>
              <a:rPr dirty="0"/>
              <a:t>, and </a:t>
            </a:r>
            <a:r>
              <a:rPr b="1" dirty="0"/>
              <a:t>no Prior Gain Claw-Backs. </a:t>
            </a:r>
          </a:p>
          <a:p>
            <a:pPr marL="0" indent="0" algn="just" defTabSz="813816">
              <a:spcBef>
                <a:spcPts val="300"/>
              </a:spcBef>
              <a:buSzTx/>
              <a:buFont typeface="Wingdings 3"/>
              <a:buNone/>
              <a:defRPr sz="1246"/>
            </a:pPr>
            <a:endParaRPr b="1" dirty="0"/>
          </a:p>
          <a:p>
            <a:pPr marL="0" indent="0" algn="just" defTabSz="813816">
              <a:spcBef>
                <a:spcPts val="300"/>
              </a:spcBef>
              <a:buSzTx/>
              <a:buFont typeface="Wingdings 3"/>
              <a:buNone/>
              <a:defRPr sz="1424" b="1">
                <a:solidFill>
                  <a:schemeClr val="accent1"/>
                </a:solidFill>
              </a:defRPr>
            </a:pPr>
            <a:r>
              <a:rPr dirty="0"/>
              <a:t>12 of the 28 Managed Indexes Enhanced Fixed Index Annuities Participate In</a:t>
            </a:r>
          </a:p>
          <a:p>
            <a:pPr marL="0" indent="0" algn="just" defTabSz="813816">
              <a:spcBef>
                <a:spcPts val="300"/>
              </a:spcBef>
              <a:buSzTx/>
              <a:buFont typeface="Wingdings 3"/>
              <a:buNone/>
              <a:defRPr sz="1424" b="1"/>
            </a:pPr>
            <a:endParaRPr dirty="0"/>
          </a:p>
          <a:p>
            <a:pPr marL="0" indent="0" algn="just" defTabSz="813816">
              <a:spcBef>
                <a:spcPts val="300"/>
              </a:spcBef>
              <a:buClr>
                <a:srgbClr val="000000"/>
              </a:buClr>
              <a:buChar char=""/>
              <a:defRPr sz="1424" b="1"/>
            </a:pPr>
            <a:r>
              <a:rPr lang="en-US" dirty="0"/>
              <a:t>  </a:t>
            </a:r>
            <a:r>
              <a:rPr dirty="0"/>
              <a:t>Janus SG MC                                    BPN Mad5</a:t>
            </a:r>
          </a:p>
          <a:p>
            <a:pPr marL="0" indent="0" algn="just" defTabSz="813816">
              <a:spcBef>
                <a:spcPts val="300"/>
              </a:spcBef>
              <a:buClr>
                <a:srgbClr val="000000"/>
              </a:buClr>
              <a:buChar char=""/>
              <a:defRPr sz="1424" b="1"/>
            </a:pPr>
            <a:r>
              <a:rPr lang="en-US" dirty="0"/>
              <a:t>  </a:t>
            </a:r>
            <a:r>
              <a:rPr dirty="0"/>
              <a:t>Shiller Barclays                                </a:t>
            </a:r>
            <a:r>
              <a:rPr dirty="0" err="1"/>
              <a:t>Pimco</a:t>
            </a:r>
            <a:r>
              <a:rPr dirty="0"/>
              <a:t> Balanced</a:t>
            </a:r>
          </a:p>
          <a:p>
            <a:pPr marL="0" indent="0" algn="just" defTabSz="813816">
              <a:spcBef>
                <a:spcPts val="300"/>
              </a:spcBef>
              <a:buClr>
                <a:srgbClr val="000000"/>
              </a:buClr>
              <a:buChar char=""/>
              <a:defRPr sz="1424" b="1"/>
            </a:pPr>
            <a:r>
              <a:rPr lang="en-US" dirty="0"/>
              <a:t>  </a:t>
            </a:r>
            <a:r>
              <a:rPr dirty="0"/>
              <a:t>S&amp;P 500 Low-Vol Index                   NYSE Zebra</a:t>
            </a:r>
          </a:p>
          <a:p>
            <a:pPr marL="0" indent="0" algn="just" defTabSz="813816">
              <a:spcBef>
                <a:spcPts val="300"/>
              </a:spcBef>
              <a:buClr>
                <a:srgbClr val="000000"/>
              </a:buClr>
              <a:buChar char=""/>
              <a:defRPr sz="1424" b="1"/>
            </a:pPr>
            <a:r>
              <a:rPr lang="en-US" dirty="0"/>
              <a:t>  </a:t>
            </a:r>
            <a:r>
              <a:rPr dirty="0"/>
              <a:t>JP Morgan </a:t>
            </a:r>
            <a:r>
              <a:rPr dirty="0" err="1"/>
              <a:t>Mozaic</a:t>
            </a:r>
            <a:r>
              <a:rPr dirty="0"/>
              <a:t> II                         UBS MP</a:t>
            </a:r>
          </a:p>
          <a:p>
            <a:pPr marL="0" indent="0" algn="just" defTabSz="813816">
              <a:spcBef>
                <a:spcPts val="300"/>
              </a:spcBef>
              <a:buClr>
                <a:srgbClr val="000000"/>
              </a:buClr>
              <a:buChar char=""/>
              <a:defRPr sz="1424" b="1"/>
            </a:pPr>
            <a:r>
              <a:rPr lang="en-US" dirty="0"/>
              <a:t>  </a:t>
            </a:r>
            <a:r>
              <a:rPr dirty="0"/>
              <a:t>Merrill Lynch RPM                            Morning Star Div5</a:t>
            </a:r>
          </a:p>
          <a:p>
            <a:pPr marL="0" indent="0" algn="just" defTabSz="813816">
              <a:spcBef>
                <a:spcPts val="300"/>
              </a:spcBef>
              <a:buClr>
                <a:srgbClr val="000000"/>
              </a:buClr>
              <a:buChar char=""/>
              <a:defRPr sz="1424" b="1"/>
            </a:pPr>
            <a:r>
              <a:rPr lang="en-US" dirty="0"/>
              <a:t>  </a:t>
            </a:r>
            <a:r>
              <a:rPr dirty="0"/>
              <a:t>JP Morgan Strategic Balance             </a:t>
            </a:r>
            <a:r>
              <a:rPr b="1" dirty="0"/>
              <a:t>S&amp;P 500 Dividend Aristocrats</a:t>
            </a:r>
          </a:p>
          <a:p>
            <a:pPr marL="0" indent="0" algn="just" defTabSz="813816">
              <a:spcBef>
                <a:spcPts val="300"/>
              </a:spcBef>
              <a:buSzTx/>
              <a:buFont typeface="Wingdings 3"/>
              <a:buNone/>
              <a:defRPr sz="1602"/>
            </a:pPr>
            <a:r>
              <a:rPr dirty="0"/>
              <a:t>                                                     </a:t>
            </a:r>
          </a:p>
        </p:txBody>
      </p:sp>
      <p:pic>
        <p:nvPicPr>
          <p:cNvPr id="212"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213" name="Slide Number"/>
          <p:cNvSpPr txBox="1">
            <a:spLocks noGrp="1"/>
          </p:cNvSpPr>
          <p:nvPr>
            <p:ph type="sldNum" sz="quarter" idx="2"/>
          </p:nvPr>
        </p:nvSpPr>
        <p:spPr>
          <a:xfrm>
            <a:off x="8768422" y="6546877"/>
            <a:ext cx="245403"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27</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We created a proprietary online calculator that will illustrate your Pension, Social Security and TSP/”Other” income at any age &amp; time period you select. It also allows you to project and compare the future performance of your TSP with other approved, tax qualified alternatives you might not even be aware of, alternatives that over time could add over $100,000 to your retirement funds.…"/>
          <p:cNvSpPr txBox="1">
            <a:spLocks noGrp="1"/>
          </p:cNvSpPr>
          <p:nvPr>
            <p:ph type="body" idx="4294967295"/>
          </p:nvPr>
        </p:nvSpPr>
        <p:spPr>
          <a:xfrm>
            <a:off x="457200" y="1481137"/>
            <a:ext cx="8229600" cy="4525963"/>
          </a:xfrm>
          <a:prstGeom prst="rect">
            <a:avLst/>
          </a:prstGeom>
        </p:spPr>
        <p:txBody>
          <a:bodyPr>
            <a:normAutofit/>
          </a:bodyPr>
          <a:lstStyle/>
          <a:p>
            <a:pPr marL="0" indent="89598" defTabSz="758951">
              <a:spcBef>
                <a:spcPts val="300"/>
              </a:spcBef>
              <a:buSzTx/>
              <a:buFont typeface="Wingdings 3"/>
              <a:buNone/>
              <a:defRPr sz="1494"/>
            </a:pPr>
            <a:r>
              <a:t>We created a proprietary online calculator that will illustrate your Pension, Social Security and TSP/”Other” income at any age &amp; time period you select. It also allows you to project and compare the future performance of your TSP with other approved, tax qualified alternatives you might not even be aware of, alternatives that over time could add over $100,000 to your retirement funds.</a:t>
            </a:r>
          </a:p>
          <a:p>
            <a:pPr marL="89598" indent="0" defTabSz="758951">
              <a:spcBef>
                <a:spcPts val="300"/>
              </a:spcBef>
              <a:buChar char=""/>
              <a:defRPr sz="1494"/>
            </a:pPr>
            <a:endParaRPr/>
          </a:p>
          <a:p>
            <a:pPr marL="0" indent="89598" defTabSz="758951">
              <a:spcBef>
                <a:spcPts val="300"/>
              </a:spcBef>
              <a:buSzTx/>
              <a:buFont typeface="Wingdings 3"/>
              <a:buNone/>
              <a:defRPr sz="1494"/>
            </a:pPr>
            <a:r>
              <a:t>This is a fantastic retirement planning tool that takes under 60 seconds to use, once you are shown how it works. It allows you the ability to reenter different data sets for planning purposes. We do not collect or store any personal information or data there. </a:t>
            </a:r>
          </a:p>
          <a:p>
            <a:pPr marL="0" indent="89598" defTabSz="758951">
              <a:spcBef>
                <a:spcPts val="300"/>
              </a:spcBef>
              <a:buSzTx/>
              <a:buFont typeface="Wingdings 3"/>
              <a:buNone/>
              <a:defRPr sz="1494"/>
            </a:pPr>
            <a:endParaRPr/>
          </a:p>
          <a:p>
            <a:pPr marL="0" indent="89598" defTabSz="758951">
              <a:spcBef>
                <a:spcPts val="300"/>
              </a:spcBef>
              <a:buSzTx/>
              <a:buFont typeface="Wingdings 3"/>
              <a:buNone/>
              <a:defRPr sz="1494"/>
            </a:pPr>
            <a:r>
              <a:t>Please email Carolyn (</a:t>
            </a:r>
            <a:r>
              <a:rPr u="sng">
                <a:solidFill>
                  <a:srgbClr val="FF8119"/>
                </a:solidFill>
                <a:uFill>
                  <a:solidFill>
                    <a:srgbClr val="FF8119"/>
                  </a:solidFill>
                </a:uFill>
                <a:hlinkClick r:id="rId2"/>
              </a:rPr>
              <a:t>Questions@federalemployeeadvocates.com</a:t>
            </a:r>
            <a:r>
              <a:t>) if you would like your Approved Webinar Host to email you the calculator link. Please include the best day, time and phone number if you would like a free 15 minute telephonic tutorial, which is highly recommended  </a:t>
            </a:r>
          </a:p>
          <a:p>
            <a:pPr marL="0" indent="89598" defTabSz="758951">
              <a:spcBef>
                <a:spcPts val="300"/>
              </a:spcBef>
              <a:buSzTx/>
              <a:buFont typeface="Wingdings 3"/>
              <a:buNone/>
              <a:defRPr sz="1660"/>
            </a:pPr>
            <a:endParaRPr/>
          </a:p>
          <a:p>
            <a:pPr marL="0" indent="89598" defTabSz="758951">
              <a:spcBef>
                <a:spcPts val="300"/>
              </a:spcBef>
              <a:buSzTx/>
              <a:buFont typeface="Wingdings 3"/>
              <a:buNone/>
              <a:defRPr sz="1660"/>
            </a:pPr>
            <a:r>
              <a:t> </a:t>
            </a:r>
          </a:p>
        </p:txBody>
      </p:sp>
      <p:pic>
        <p:nvPicPr>
          <p:cNvPr id="108" name="image.png" descr="image.png"/>
          <p:cNvPicPr>
            <a:picLocks noChangeAspect="1"/>
          </p:cNvPicPr>
          <p:nvPr/>
        </p:nvPicPr>
        <p:blipFill>
          <a:blip r:embed="rId3">
            <a:extLst/>
          </a:blip>
          <a:stretch>
            <a:fillRect/>
          </a:stretch>
        </p:blipFill>
        <p:spPr>
          <a:xfrm>
            <a:off x="457200" y="274637"/>
            <a:ext cx="8229600" cy="1146176"/>
          </a:xfrm>
          <a:prstGeom prst="rect">
            <a:avLst/>
          </a:prstGeom>
          <a:ln w="12700">
            <a:miter lim="400000"/>
          </a:ln>
        </p:spPr>
      </p:pic>
      <p:sp>
        <p:nvSpPr>
          <p:cNvPr id="109" name="Slide Number"/>
          <p:cNvSpPr txBox="1">
            <a:spLocks noGrp="1"/>
          </p:cNvSpPr>
          <p:nvPr>
            <p:ph type="sldNum" sz="quarter" idx="2"/>
          </p:nvPr>
        </p:nvSpPr>
        <p:spPr>
          <a:xfrm>
            <a:off x="8839053" y="6546877"/>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le"/>
          <p:cNvGraphicFramePr/>
          <p:nvPr/>
        </p:nvGraphicFramePr>
        <p:xfrm>
          <a:off x="2286000" y="1417637"/>
          <a:ext cx="5257798" cy="4719732"/>
        </p:xfrm>
        <a:graphic>
          <a:graphicData uri="http://schemas.openxmlformats.org/drawingml/2006/table">
            <a:tbl>
              <a:tblPr>
                <a:tableStyleId>{4C3C2611-4C71-4FC5-86AE-919BDF0F9419}</a:tableStyleId>
              </a:tblPr>
              <a:tblGrid>
                <a:gridCol w="685800">
                  <a:extLst>
                    <a:ext uri="{9D8B030D-6E8A-4147-A177-3AD203B41FA5}">
                      <a16:colId xmlns:a16="http://schemas.microsoft.com/office/drawing/2014/main" val="20000"/>
                    </a:ext>
                  </a:extLst>
                </a:gridCol>
                <a:gridCol w="601662">
                  <a:extLst>
                    <a:ext uri="{9D8B030D-6E8A-4147-A177-3AD203B41FA5}">
                      <a16:colId xmlns:a16="http://schemas.microsoft.com/office/drawing/2014/main" val="20001"/>
                    </a:ext>
                  </a:extLst>
                </a:gridCol>
                <a:gridCol w="644525">
                  <a:extLst>
                    <a:ext uri="{9D8B030D-6E8A-4147-A177-3AD203B41FA5}">
                      <a16:colId xmlns:a16="http://schemas.microsoft.com/office/drawing/2014/main" val="20002"/>
                    </a:ext>
                  </a:extLst>
                </a:gridCol>
                <a:gridCol w="644525">
                  <a:extLst>
                    <a:ext uri="{9D8B030D-6E8A-4147-A177-3AD203B41FA5}">
                      <a16:colId xmlns:a16="http://schemas.microsoft.com/office/drawing/2014/main" val="20003"/>
                    </a:ext>
                  </a:extLst>
                </a:gridCol>
                <a:gridCol w="642937">
                  <a:extLst>
                    <a:ext uri="{9D8B030D-6E8A-4147-A177-3AD203B41FA5}">
                      <a16:colId xmlns:a16="http://schemas.microsoft.com/office/drawing/2014/main" val="20004"/>
                    </a:ext>
                  </a:extLst>
                </a:gridCol>
                <a:gridCol w="644525">
                  <a:extLst>
                    <a:ext uri="{9D8B030D-6E8A-4147-A177-3AD203B41FA5}">
                      <a16:colId xmlns:a16="http://schemas.microsoft.com/office/drawing/2014/main" val="20005"/>
                    </a:ext>
                  </a:extLst>
                </a:gridCol>
                <a:gridCol w="642937">
                  <a:extLst>
                    <a:ext uri="{9D8B030D-6E8A-4147-A177-3AD203B41FA5}">
                      <a16:colId xmlns:a16="http://schemas.microsoft.com/office/drawing/2014/main" val="20006"/>
                    </a:ext>
                  </a:extLst>
                </a:gridCol>
                <a:gridCol w="750887">
                  <a:extLst>
                    <a:ext uri="{9D8B030D-6E8A-4147-A177-3AD203B41FA5}">
                      <a16:colId xmlns:a16="http://schemas.microsoft.com/office/drawing/2014/main" val="20007"/>
                    </a:ext>
                  </a:extLst>
                </a:gridCol>
              </a:tblGrid>
              <a:tr h="474662">
                <a:tc>
                  <a:txBody>
                    <a:bodyPr/>
                    <a:lstStyle/>
                    <a:p>
                      <a:pPr algn="ctr">
                        <a:defRPr sz="1800"/>
                      </a:pPr>
                      <a:r>
                        <a:rPr sz="1000" b="1">
                          <a:solidFill>
                            <a:srgbClr val="FFFFFF"/>
                          </a:solidFill>
                        </a:rPr>
                        <a:t>Year</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TSP Balance</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ALT Balance</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Balance Diff</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TSP Income</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ALT Income</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Annual Income Diff</a:t>
                      </a:r>
                    </a:p>
                  </a:txBody>
                  <a:tcPr marL="8583" marR="8583" marT="8583" marB="8583" anchor="ctr" horzOverflow="overflow">
                    <a:lnB w="38100">
                      <a:solidFill>
                        <a:srgbClr val="FFFFFF"/>
                      </a:solidFill>
                    </a:lnB>
                    <a:solidFill>
                      <a:schemeClr val="accent1"/>
                    </a:solidFill>
                  </a:tcPr>
                </a:tc>
                <a:tc>
                  <a:txBody>
                    <a:bodyPr/>
                    <a:lstStyle/>
                    <a:p>
                      <a:pPr algn="ctr">
                        <a:defRPr sz="1800"/>
                      </a:pPr>
                      <a:r>
                        <a:rPr sz="1000" b="1">
                          <a:solidFill>
                            <a:srgbClr val="FFFFFF"/>
                          </a:solidFill>
                        </a:rPr>
                        <a:t>Cumulative Income Diff</a:t>
                      </a:r>
                    </a:p>
                  </a:txBody>
                  <a:tcPr marL="8583" marR="8583" marT="8583" marB="8583" anchor="ctr" horzOverflow="overflow">
                    <a:lnB w="38100">
                      <a:solidFill>
                        <a:srgbClr val="FFFFFF"/>
                      </a:solidFill>
                    </a:lnB>
                    <a:solidFill>
                      <a:schemeClr val="accent1"/>
                    </a:solidFill>
                  </a:tcPr>
                </a:tc>
                <a:extLst>
                  <a:ext uri="{0D108BD9-81ED-4DB2-BD59-A6C34878D82A}">
                    <a16:rowId xmlns:a16="http://schemas.microsoft.com/office/drawing/2014/main" val="10000"/>
                  </a:ext>
                </a:extLst>
              </a:tr>
              <a:tr h="169862">
                <a:tc>
                  <a:txBody>
                    <a:bodyPr/>
                    <a:lstStyle/>
                    <a:p>
                      <a:pPr>
                        <a:defRPr sz="1800"/>
                      </a:pPr>
                      <a:r>
                        <a:rPr sz="1000" b="1">
                          <a:solidFill>
                            <a:srgbClr val="FFFFFF"/>
                          </a:solidFill>
                        </a:rPr>
                        <a:t>1</a:t>
                      </a:r>
                    </a:p>
                  </a:txBody>
                  <a:tcPr marL="8583" marR="8583" marT="8583" marB="8583" anchor="ctr" horzOverflow="overflow">
                    <a:lnT w="38100">
                      <a:solidFill>
                        <a:srgbClr val="FFFFFF"/>
                      </a:solidFill>
                    </a:lnT>
                    <a:solidFill>
                      <a:schemeClr val="accent1"/>
                    </a:solidFill>
                  </a:tcPr>
                </a:tc>
                <a:tc>
                  <a:txBody>
                    <a:bodyPr/>
                    <a:lstStyle/>
                    <a:p>
                      <a:pPr>
                        <a:defRPr sz="1800"/>
                      </a:pPr>
                      <a:r>
                        <a:rPr sz="1000"/>
                        <a:t>424000</a:t>
                      </a:r>
                    </a:p>
                  </a:txBody>
                  <a:tcPr marL="8583" marR="8583" marT="8583" marB="8583" anchor="ctr" horzOverflow="overflow">
                    <a:lnT w="38100">
                      <a:solidFill>
                        <a:srgbClr val="FFFFFF"/>
                      </a:solidFill>
                    </a:lnT>
                    <a:solidFill>
                      <a:srgbClr val="CDE0E8"/>
                    </a:solidFill>
                  </a:tcPr>
                </a:tc>
                <a:tc>
                  <a:txBody>
                    <a:bodyPr/>
                    <a:lstStyle/>
                    <a:p>
                      <a:pPr>
                        <a:defRPr sz="1800"/>
                      </a:pPr>
                      <a:r>
                        <a:rPr sz="1000"/>
                        <a:t>424000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tc>
                  <a:txBody>
                    <a:bodyPr/>
                    <a:lstStyle/>
                    <a:p>
                      <a:pPr>
                        <a:defRPr sz="1800"/>
                      </a:pPr>
                      <a:r>
                        <a:rPr sz="1000"/>
                        <a:t>0</a:t>
                      </a:r>
                    </a:p>
                  </a:txBody>
                  <a:tcPr marL="8583" marR="8583" marT="8583" marB="8583" anchor="ctr" horzOverflow="overflow">
                    <a:lnT w="38100">
                      <a:solidFill>
                        <a:srgbClr val="FFFFFF"/>
                      </a:solidFill>
                    </a:lnT>
                    <a:solidFill>
                      <a:srgbClr val="CDE0E8"/>
                    </a:solidFill>
                  </a:tcPr>
                </a:tc>
                <a:extLst>
                  <a:ext uri="{0D108BD9-81ED-4DB2-BD59-A6C34878D82A}">
                    <a16:rowId xmlns:a16="http://schemas.microsoft.com/office/drawing/2014/main" val="10001"/>
                  </a:ext>
                </a:extLst>
              </a:tr>
              <a:tr h="168275">
                <a:tc>
                  <a:txBody>
                    <a:bodyPr/>
                    <a:lstStyle/>
                    <a:p>
                      <a:pPr>
                        <a:defRPr sz="1800"/>
                      </a:pPr>
                      <a:r>
                        <a:rPr sz="1000" b="1">
                          <a:solidFill>
                            <a:srgbClr val="FFFFFF"/>
                          </a:solidFill>
                        </a:rPr>
                        <a:t>2</a:t>
                      </a:r>
                    </a:p>
                  </a:txBody>
                  <a:tcPr marL="8583" marR="8583" marT="8583" marB="8583" anchor="ctr" horzOverflow="overflow">
                    <a:solidFill>
                      <a:schemeClr val="accent1"/>
                    </a:solidFill>
                  </a:tcPr>
                </a:tc>
                <a:tc>
                  <a:txBody>
                    <a:bodyPr/>
                    <a:lstStyle/>
                    <a:p>
                      <a:pPr>
                        <a:defRPr sz="1800"/>
                      </a:pPr>
                      <a:r>
                        <a:rPr sz="1000"/>
                        <a:t>449440</a:t>
                      </a:r>
                    </a:p>
                  </a:txBody>
                  <a:tcPr marL="8583" marR="8583" marT="8583" marB="8583" anchor="ctr" horzOverflow="overflow">
                    <a:solidFill>
                      <a:srgbClr val="E8F0F4"/>
                    </a:solidFill>
                  </a:tcPr>
                </a:tc>
                <a:tc>
                  <a:txBody>
                    <a:bodyPr/>
                    <a:lstStyle/>
                    <a:p>
                      <a:pPr>
                        <a:defRPr sz="1800"/>
                      </a:pPr>
                      <a:r>
                        <a:rPr sz="1000"/>
                        <a:t>449440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extLst>
                  <a:ext uri="{0D108BD9-81ED-4DB2-BD59-A6C34878D82A}">
                    <a16:rowId xmlns:a16="http://schemas.microsoft.com/office/drawing/2014/main" val="10002"/>
                  </a:ext>
                </a:extLst>
              </a:tr>
              <a:tr h="169862">
                <a:tc>
                  <a:txBody>
                    <a:bodyPr/>
                    <a:lstStyle/>
                    <a:p>
                      <a:pPr>
                        <a:defRPr sz="1800"/>
                      </a:pPr>
                      <a:r>
                        <a:rPr sz="1000" b="1">
                          <a:solidFill>
                            <a:srgbClr val="FFFFFF"/>
                          </a:solidFill>
                        </a:rPr>
                        <a:t>3</a:t>
                      </a:r>
                    </a:p>
                  </a:txBody>
                  <a:tcPr marL="8583" marR="8583" marT="8583" marB="8583" anchor="ctr" horzOverflow="overflow">
                    <a:solidFill>
                      <a:schemeClr val="accent1"/>
                    </a:solidFill>
                  </a:tcPr>
                </a:tc>
                <a:tc>
                  <a:txBody>
                    <a:bodyPr/>
                    <a:lstStyle/>
                    <a:p>
                      <a:pPr>
                        <a:defRPr sz="1800"/>
                      </a:pPr>
                      <a:r>
                        <a:rPr sz="1000"/>
                        <a:t>364046</a:t>
                      </a:r>
                    </a:p>
                  </a:txBody>
                  <a:tcPr marL="8583" marR="8583" marT="8583" marB="8583" anchor="ctr" horzOverflow="overflow">
                    <a:solidFill>
                      <a:srgbClr val="CDE0E8"/>
                    </a:solidFill>
                  </a:tcPr>
                </a:tc>
                <a:tc>
                  <a:txBody>
                    <a:bodyPr/>
                    <a:lstStyle/>
                    <a:p>
                      <a:pPr>
                        <a:defRPr sz="1800"/>
                      </a:pPr>
                      <a:r>
                        <a:rPr sz="1000"/>
                        <a:t>449440</a:t>
                      </a:r>
                    </a:p>
                  </a:txBody>
                  <a:tcPr marL="8583" marR="8583" marT="8583" marB="8583" anchor="ctr" horzOverflow="overflow">
                    <a:solidFill>
                      <a:srgbClr val="CDE0E8"/>
                    </a:solidFill>
                  </a:tcPr>
                </a:tc>
                <a:tc>
                  <a:txBody>
                    <a:bodyPr/>
                    <a:lstStyle/>
                    <a:p>
                      <a:pPr>
                        <a:defRPr sz="1800"/>
                      </a:pPr>
                      <a:r>
                        <a:rPr sz="1000"/>
                        <a:t>85394</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extLst>
                  <a:ext uri="{0D108BD9-81ED-4DB2-BD59-A6C34878D82A}">
                    <a16:rowId xmlns:a16="http://schemas.microsoft.com/office/drawing/2014/main" val="10003"/>
                  </a:ext>
                </a:extLst>
              </a:tr>
              <a:tr h="169862">
                <a:tc>
                  <a:txBody>
                    <a:bodyPr/>
                    <a:lstStyle/>
                    <a:p>
                      <a:pPr>
                        <a:defRPr sz="1800"/>
                      </a:pPr>
                      <a:r>
                        <a:rPr sz="1000" b="1">
                          <a:solidFill>
                            <a:srgbClr val="FFFFFF"/>
                          </a:solidFill>
                        </a:rPr>
                        <a:t>4</a:t>
                      </a:r>
                    </a:p>
                  </a:txBody>
                  <a:tcPr marL="8583" marR="8583" marT="8583" marB="8583" anchor="ctr" horzOverflow="overflow">
                    <a:solidFill>
                      <a:schemeClr val="accent1"/>
                    </a:solidFill>
                  </a:tcPr>
                </a:tc>
                <a:tc>
                  <a:txBody>
                    <a:bodyPr/>
                    <a:lstStyle/>
                    <a:p>
                      <a:pPr>
                        <a:defRPr sz="1800"/>
                      </a:pPr>
                      <a:r>
                        <a:rPr sz="1000"/>
                        <a:t>385889</a:t>
                      </a:r>
                    </a:p>
                  </a:txBody>
                  <a:tcPr marL="8583" marR="8583" marT="8583" marB="8583" anchor="ctr" horzOverflow="overflow">
                    <a:solidFill>
                      <a:srgbClr val="E8F0F4"/>
                    </a:solidFill>
                  </a:tcPr>
                </a:tc>
                <a:tc>
                  <a:txBody>
                    <a:bodyPr/>
                    <a:lstStyle/>
                    <a:p>
                      <a:pPr>
                        <a:defRPr sz="1800"/>
                      </a:pPr>
                      <a:r>
                        <a:rPr sz="1000"/>
                        <a:t>476406</a:t>
                      </a:r>
                    </a:p>
                  </a:txBody>
                  <a:tcPr marL="8583" marR="8583" marT="8583" marB="8583" anchor="ctr" horzOverflow="overflow">
                    <a:solidFill>
                      <a:srgbClr val="E8F0F4"/>
                    </a:solidFill>
                  </a:tcPr>
                </a:tc>
                <a:tc>
                  <a:txBody>
                    <a:bodyPr/>
                    <a:lstStyle/>
                    <a:p>
                      <a:pPr>
                        <a:defRPr sz="1800"/>
                      </a:pPr>
                      <a:r>
                        <a:rPr sz="1000"/>
                        <a:t>90517</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extLst>
                  <a:ext uri="{0D108BD9-81ED-4DB2-BD59-A6C34878D82A}">
                    <a16:rowId xmlns:a16="http://schemas.microsoft.com/office/drawing/2014/main" val="10004"/>
                  </a:ext>
                </a:extLst>
              </a:tr>
              <a:tr h="169862">
                <a:tc>
                  <a:txBody>
                    <a:bodyPr/>
                    <a:lstStyle/>
                    <a:p>
                      <a:pPr>
                        <a:defRPr sz="1800"/>
                      </a:pPr>
                      <a:r>
                        <a:rPr sz="1000" b="1">
                          <a:solidFill>
                            <a:srgbClr val="FFFFFF"/>
                          </a:solidFill>
                        </a:rPr>
                        <a:t>5</a:t>
                      </a:r>
                    </a:p>
                  </a:txBody>
                  <a:tcPr marL="8583" marR="8583" marT="8583" marB="8583" anchor="ctr" horzOverflow="overflow">
                    <a:solidFill>
                      <a:schemeClr val="accent1"/>
                    </a:solidFill>
                  </a:tcPr>
                </a:tc>
                <a:tc>
                  <a:txBody>
                    <a:bodyPr/>
                    <a:lstStyle/>
                    <a:p>
                      <a:pPr>
                        <a:defRPr sz="1800"/>
                      </a:pPr>
                      <a:r>
                        <a:rPr sz="1000"/>
                        <a:t>409042</a:t>
                      </a:r>
                    </a:p>
                  </a:txBody>
                  <a:tcPr marL="8583" marR="8583" marT="8583" marB="8583" anchor="ctr" horzOverflow="overflow">
                    <a:solidFill>
                      <a:srgbClr val="CDE0E8"/>
                    </a:solidFill>
                  </a:tcPr>
                </a:tc>
                <a:tc>
                  <a:txBody>
                    <a:bodyPr/>
                    <a:lstStyle/>
                    <a:p>
                      <a:pPr>
                        <a:defRPr sz="1800"/>
                      </a:pPr>
                      <a:r>
                        <a:rPr sz="1000"/>
                        <a:t>504990</a:t>
                      </a:r>
                    </a:p>
                  </a:txBody>
                  <a:tcPr marL="8583" marR="8583" marT="8583" marB="8583" anchor="ctr" horzOverflow="overflow">
                    <a:solidFill>
                      <a:srgbClr val="CDE0E8"/>
                    </a:solidFill>
                  </a:tcPr>
                </a:tc>
                <a:tc>
                  <a:txBody>
                    <a:bodyPr/>
                    <a:lstStyle/>
                    <a:p>
                      <a:pPr>
                        <a:defRPr sz="1800"/>
                      </a:pPr>
                      <a:r>
                        <a:rPr sz="1000"/>
                        <a:t>95948</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tc>
                  <a:txBody>
                    <a:bodyPr/>
                    <a:lstStyle/>
                    <a:p>
                      <a:pPr>
                        <a:defRPr sz="1800"/>
                      </a:pPr>
                      <a:r>
                        <a:rPr sz="1000"/>
                        <a:t>0</a:t>
                      </a:r>
                    </a:p>
                  </a:txBody>
                  <a:tcPr marL="8583" marR="8583" marT="8583" marB="8583" anchor="ctr" horzOverflow="overflow">
                    <a:solidFill>
                      <a:srgbClr val="CDE0E8"/>
                    </a:solidFill>
                  </a:tcPr>
                </a:tc>
                <a:extLst>
                  <a:ext uri="{0D108BD9-81ED-4DB2-BD59-A6C34878D82A}">
                    <a16:rowId xmlns:a16="http://schemas.microsoft.com/office/drawing/2014/main" val="10005"/>
                  </a:ext>
                </a:extLst>
              </a:tr>
              <a:tr h="169862">
                <a:tc>
                  <a:txBody>
                    <a:bodyPr/>
                    <a:lstStyle/>
                    <a:p>
                      <a:pPr>
                        <a:defRPr sz="1800"/>
                      </a:pPr>
                      <a:r>
                        <a:rPr sz="1000" b="1">
                          <a:solidFill>
                            <a:srgbClr val="FFFFFF"/>
                          </a:solidFill>
                        </a:rPr>
                        <a:t>6</a:t>
                      </a:r>
                    </a:p>
                  </a:txBody>
                  <a:tcPr marL="8583" marR="8583" marT="8583" marB="8583" anchor="ctr" horzOverflow="overflow">
                    <a:solidFill>
                      <a:schemeClr val="accent1"/>
                    </a:solidFill>
                  </a:tcPr>
                </a:tc>
                <a:tc>
                  <a:txBody>
                    <a:bodyPr/>
                    <a:lstStyle/>
                    <a:p>
                      <a:pPr>
                        <a:defRPr sz="1800"/>
                      </a:pPr>
                      <a:r>
                        <a:rPr sz="1000"/>
                        <a:t>433585</a:t>
                      </a:r>
                    </a:p>
                  </a:txBody>
                  <a:tcPr marL="8583" marR="8583" marT="8583" marB="8583" anchor="ctr" horzOverflow="overflow">
                    <a:solidFill>
                      <a:srgbClr val="E8F0F4"/>
                    </a:solidFill>
                  </a:tcPr>
                </a:tc>
                <a:tc>
                  <a:txBody>
                    <a:bodyPr/>
                    <a:lstStyle/>
                    <a:p>
                      <a:pPr>
                        <a:defRPr sz="1800"/>
                      </a:pPr>
                      <a:r>
                        <a:rPr sz="1000"/>
                        <a:t>535289</a:t>
                      </a:r>
                    </a:p>
                  </a:txBody>
                  <a:tcPr marL="8583" marR="8583" marT="8583" marB="8583" anchor="ctr" horzOverflow="overflow">
                    <a:solidFill>
                      <a:srgbClr val="E8F0F4"/>
                    </a:solidFill>
                  </a:tcPr>
                </a:tc>
                <a:tc>
                  <a:txBody>
                    <a:bodyPr/>
                    <a:lstStyle/>
                    <a:p>
                      <a:pPr>
                        <a:defRPr sz="1800"/>
                      </a:pPr>
                      <a:r>
                        <a:rPr sz="1000"/>
                        <a:t>101704</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tc>
                  <a:txBody>
                    <a:bodyPr/>
                    <a:lstStyle/>
                    <a:p>
                      <a:pPr>
                        <a:defRPr sz="1800"/>
                      </a:pPr>
                      <a:r>
                        <a:rPr sz="1000"/>
                        <a:t>0</a:t>
                      </a:r>
                    </a:p>
                  </a:txBody>
                  <a:tcPr marL="8583" marR="8583" marT="8583" marB="8583" anchor="ctr" horzOverflow="overflow">
                    <a:solidFill>
                      <a:srgbClr val="E8F0F4"/>
                    </a:solidFill>
                  </a:tcPr>
                </a:tc>
                <a:extLst>
                  <a:ext uri="{0D108BD9-81ED-4DB2-BD59-A6C34878D82A}">
                    <a16:rowId xmlns:a16="http://schemas.microsoft.com/office/drawing/2014/main" val="10006"/>
                  </a:ext>
                </a:extLst>
              </a:tr>
              <a:tr h="169862">
                <a:tc>
                  <a:txBody>
                    <a:bodyPr/>
                    <a:lstStyle/>
                    <a:p>
                      <a:pPr>
                        <a:defRPr sz="1800"/>
                      </a:pPr>
                      <a:r>
                        <a:rPr sz="1000" b="1">
                          <a:solidFill>
                            <a:srgbClr val="FFFFFF"/>
                          </a:solidFill>
                        </a:rPr>
                        <a:t>7</a:t>
                      </a:r>
                    </a:p>
                  </a:txBody>
                  <a:tcPr marL="8583" marR="8583" marT="8583" marB="8583" anchor="ctr" horzOverflow="overflow">
                    <a:solidFill>
                      <a:schemeClr val="accent1"/>
                    </a:solidFill>
                  </a:tcPr>
                </a:tc>
                <a:tc>
                  <a:txBody>
                    <a:bodyPr/>
                    <a:lstStyle/>
                    <a:p>
                      <a:pPr>
                        <a:defRPr sz="1800"/>
                      </a:pPr>
                      <a:r>
                        <a:rPr sz="1000"/>
                        <a:t>459600</a:t>
                      </a:r>
                    </a:p>
                  </a:txBody>
                  <a:tcPr marL="8583" marR="8583" marT="8583" marB="8583" anchor="ctr" horzOverflow="overflow">
                    <a:solidFill>
                      <a:srgbClr val="CDE0E8"/>
                    </a:solidFill>
                  </a:tcPr>
                </a:tc>
                <a:tc>
                  <a:txBody>
                    <a:bodyPr/>
                    <a:lstStyle/>
                    <a:p>
                      <a:pPr>
                        <a:defRPr sz="1800"/>
                      </a:pPr>
                      <a:r>
                        <a:rPr sz="1000"/>
                        <a:t>567406</a:t>
                      </a:r>
                    </a:p>
                  </a:txBody>
                  <a:tcPr marL="8583" marR="8583" marT="8583" marB="8583" anchor="ctr" horzOverflow="overflow">
                    <a:solidFill>
                      <a:srgbClr val="CDE0E8"/>
                    </a:solidFill>
                  </a:tcPr>
                </a:tc>
                <a:tc>
                  <a:txBody>
                    <a:bodyPr/>
                    <a:lstStyle/>
                    <a:p>
                      <a:pPr>
                        <a:defRPr sz="1800"/>
                      </a:pPr>
                      <a:r>
                        <a:rPr sz="1000"/>
                        <a:t>107806</a:t>
                      </a:r>
                    </a:p>
                  </a:txBody>
                  <a:tcPr marL="8583" marR="8583" marT="8583" marB="8583" anchor="ctr" horzOverflow="overflow">
                    <a:solidFill>
                      <a:srgbClr val="CDE0E8"/>
                    </a:solidFill>
                  </a:tcPr>
                </a:tc>
                <a:tc>
                  <a:txBody>
                    <a:bodyPr/>
                    <a:lstStyle/>
                    <a:p>
                      <a:pPr>
                        <a:defRPr sz="1800"/>
                      </a:pPr>
                      <a:r>
                        <a:rPr sz="1000"/>
                        <a:t>27576</a:t>
                      </a:r>
                    </a:p>
                  </a:txBody>
                  <a:tcPr marL="8583" marR="8583" marT="8583" marB="8583" anchor="ctr" horzOverflow="overflow">
                    <a:solidFill>
                      <a:srgbClr val="CDE0E8"/>
                    </a:solidFill>
                  </a:tcPr>
                </a:tc>
                <a:tc>
                  <a:txBody>
                    <a:bodyPr/>
                    <a:lstStyle/>
                    <a:p>
                      <a:pPr>
                        <a:defRPr sz="1800"/>
                      </a:pPr>
                      <a:r>
                        <a:rPr sz="1000"/>
                        <a:t>34044</a:t>
                      </a:r>
                    </a:p>
                  </a:txBody>
                  <a:tcPr marL="8583" marR="8583" marT="8583" marB="8583" anchor="ctr" horzOverflow="overflow">
                    <a:solidFill>
                      <a:srgbClr val="CDE0E8"/>
                    </a:solidFill>
                  </a:tcPr>
                </a:tc>
                <a:tc>
                  <a:txBody>
                    <a:bodyPr/>
                    <a:lstStyle/>
                    <a:p>
                      <a:pPr>
                        <a:defRPr sz="1800"/>
                      </a:pPr>
                      <a:r>
                        <a:rPr sz="1000"/>
                        <a:t>6468</a:t>
                      </a:r>
                    </a:p>
                  </a:txBody>
                  <a:tcPr marL="8583" marR="8583" marT="8583" marB="8583" anchor="ctr" horzOverflow="overflow">
                    <a:solidFill>
                      <a:srgbClr val="CDE0E8"/>
                    </a:solidFill>
                  </a:tcPr>
                </a:tc>
                <a:tc>
                  <a:txBody>
                    <a:bodyPr/>
                    <a:lstStyle/>
                    <a:p>
                      <a:pPr>
                        <a:defRPr sz="1800"/>
                      </a:pPr>
                      <a:r>
                        <a:rPr sz="1000"/>
                        <a:t>6468</a:t>
                      </a:r>
                    </a:p>
                  </a:txBody>
                  <a:tcPr marL="8583" marR="8583" marT="8583" marB="8583" anchor="ctr" horzOverflow="overflow">
                    <a:solidFill>
                      <a:srgbClr val="CDE0E8"/>
                    </a:solidFill>
                  </a:tcPr>
                </a:tc>
                <a:extLst>
                  <a:ext uri="{0D108BD9-81ED-4DB2-BD59-A6C34878D82A}">
                    <a16:rowId xmlns:a16="http://schemas.microsoft.com/office/drawing/2014/main" val="10007"/>
                  </a:ext>
                </a:extLst>
              </a:tr>
              <a:tr h="168275">
                <a:tc>
                  <a:txBody>
                    <a:bodyPr/>
                    <a:lstStyle/>
                    <a:p>
                      <a:pPr>
                        <a:defRPr sz="1800"/>
                      </a:pPr>
                      <a:r>
                        <a:rPr sz="1000" b="1">
                          <a:solidFill>
                            <a:srgbClr val="FFFFFF"/>
                          </a:solidFill>
                        </a:rPr>
                        <a:t>8</a:t>
                      </a:r>
                    </a:p>
                  </a:txBody>
                  <a:tcPr marL="8583" marR="8583" marT="8583" marB="8583" anchor="ctr" horzOverflow="overflow">
                    <a:solidFill>
                      <a:schemeClr val="accent1"/>
                    </a:solidFill>
                  </a:tcPr>
                </a:tc>
                <a:tc>
                  <a:txBody>
                    <a:bodyPr/>
                    <a:lstStyle/>
                    <a:p>
                      <a:pPr>
                        <a:defRPr sz="1800"/>
                      </a:pPr>
                      <a:r>
                        <a:rPr sz="1000"/>
                        <a:t>457945</a:t>
                      </a:r>
                    </a:p>
                  </a:txBody>
                  <a:tcPr marL="8583" marR="8583" marT="8583" marB="8583" anchor="ctr" horzOverflow="overflow">
                    <a:solidFill>
                      <a:srgbClr val="E8F0F4"/>
                    </a:solidFill>
                  </a:tcPr>
                </a:tc>
                <a:tc>
                  <a:txBody>
                    <a:bodyPr/>
                    <a:lstStyle/>
                    <a:p>
                      <a:pPr>
                        <a:defRPr sz="1800"/>
                      </a:pPr>
                      <a:r>
                        <a:rPr sz="1000"/>
                        <a:t>565364</a:t>
                      </a:r>
                    </a:p>
                  </a:txBody>
                  <a:tcPr marL="8583" marR="8583" marT="8583" marB="8583" anchor="ctr" horzOverflow="overflow">
                    <a:solidFill>
                      <a:srgbClr val="E8F0F4"/>
                    </a:solidFill>
                  </a:tcPr>
                </a:tc>
                <a:tc>
                  <a:txBody>
                    <a:bodyPr/>
                    <a:lstStyle/>
                    <a:p>
                      <a:pPr>
                        <a:defRPr sz="1800"/>
                      </a:pPr>
                      <a:r>
                        <a:rPr sz="1000"/>
                        <a:t>107419</a:t>
                      </a:r>
                    </a:p>
                  </a:txBody>
                  <a:tcPr marL="8583" marR="8583" marT="8583" marB="8583" anchor="ctr" horzOverflow="overflow">
                    <a:solidFill>
                      <a:srgbClr val="E8F0F4"/>
                    </a:solidFill>
                  </a:tcPr>
                </a:tc>
                <a:tc>
                  <a:txBody>
                    <a:bodyPr/>
                    <a:lstStyle/>
                    <a:p>
                      <a:pPr>
                        <a:defRPr sz="1800"/>
                      </a:pPr>
                      <a:r>
                        <a:rPr sz="1000"/>
                        <a:t>27477</a:t>
                      </a:r>
                    </a:p>
                  </a:txBody>
                  <a:tcPr marL="8583" marR="8583" marT="8583" marB="8583" anchor="ctr" horzOverflow="overflow">
                    <a:solidFill>
                      <a:srgbClr val="E8F0F4"/>
                    </a:solidFill>
                  </a:tcPr>
                </a:tc>
                <a:tc>
                  <a:txBody>
                    <a:bodyPr/>
                    <a:lstStyle/>
                    <a:p>
                      <a:pPr>
                        <a:defRPr sz="1800"/>
                      </a:pPr>
                      <a:r>
                        <a:rPr sz="1000"/>
                        <a:t>33922</a:t>
                      </a:r>
                    </a:p>
                  </a:txBody>
                  <a:tcPr marL="8583" marR="8583" marT="8583" marB="8583" anchor="ctr" horzOverflow="overflow">
                    <a:solidFill>
                      <a:srgbClr val="E8F0F4"/>
                    </a:solidFill>
                  </a:tcPr>
                </a:tc>
                <a:tc>
                  <a:txBody>
                    <a:bodyPr/>
                    <a:lstStyle/>
                    <a:p>
                      <a:pPr>
                        <a:defRPr sz="1800"/>
                      </a:pPr>
                      <a:r>
                        <a:rPr sz="1000"/>
                        <a:t>6445</a:t>
                      </a:r>
                    </a:p>
                  </a:txBody>
                  <a:tcPr marL="8583" marR="8583" marT="8583" marB="8583" anchor="ctr" horzOverflow="overflow">
                    <a:solidFill>
                      <a:srgbClr val="E8F0F4"/>
                    </a:solidFill>
                  </a:tcPr>
                </a:tc>
                <a:tc>
                  <a:txBody>
                    <a:bodyPr/>
                    <a:lstStyle/>
                    <a:p>
                      <a:pPr>
                        <a:defRPr sz="1800"/>
                      </a:pPr>
                      <a:r>
                        <a:rPr sz="1000"/>
                        <a:t>12913</a:t>
                      </a:r>
                    </a:p>
                  </a:txBody>
                  <a:tcPr marL="8583" marR="8583" marT="8583" marB="8583" anchor="ctr" horzOverflow="overflow">
                    <a:solidFill>
                      <a:srgbClr val="E8F0F4"/>
                    </a:solidFill>
                  </a:tcPr>
                </a:tc>
                <a:extLst>
                  <a:ext uri="{0D108BD9-81ED-4DB2-BD59-A6C34878D82A}">
                    <a16:rowId xmlns:a16="http://schemas.microsoft.com/office/drawing/2014/main" val="10008"/>
                  </a:ext>
                </a:extLst>
              </a:tr>
              <a:tr h="169862">
                <a:tc>
                  <a:txBody>
                    <a:bodyPr/>
                    <a:lstStyle/>
                    <a:p>
                      <a:pPr>
                        <a:defRPr sz="1800"/>
                      </a:pPr>
                      <a:r>
                        <a:rPr sz="1000" b="1">
                          <a:solidFill>
                            <a:srgbClr val="FFFFFF"/>
                          </a:solidFill>
                        </a:rPr>
                        <a:t>9</a:t>
                      </a:r>
                    </a:p>
                  </a:txBody>
                  <a:tcPr marL="8583" marR="8583" marT="8583" marB="8583" anchor="ctr" horzOverflow="overflow">
                    <a:solidFill>
                      <a:schemeClr val="accent1"/>
                    </a:solidFill>
                  </a:tcPr>
                </a:tc>
                <a:tc>
                  <a:txBody>
                    <a:bodyPr/>
                    <a:lstStyle/>
                    <a:p>
                      <a:pPr>
                        <a:defRPr sz="1800"/>
                      </a:pPr>
                      <a:r>
                        <a:rPr sz="1000"/>
                        <a:t>456296</a:t>
                      </a:r>
                    </a:p>
                  </a:txBody>
                  <a:tcPr marL="8583" marR="8583" marT="8583" marB="8583" anchor="ctr" horzOverflow="overflow">
                    <a:solidFill>
                      <a:srgbClr val="CDE0E8"/>
                    </a:solidFill>
                  </a:tcPr>
                </a:tc>
                <a:tc>
                  <a:txBody>
                    <a:bodyPr/>
                    <a:lstStyle/>
                    <a:p>
                      <a:pPr>
                        <a:defRPr sz="1800"/>
                      </a:pPr>
                      <a:r>
                        <a:rPr sz="1000"/>
                        <a:t>563329</a:t>
                      </a:r>
                    </a:p>
                  </a:txBody>
                  <a:tcPr marL="8583" marR="8583" marT="8583" marB="8583" anchor="ctr" horzOverflow="overflow">
                    <a:solidFill>
                      <a:srgbClr val="CDE0E8"/>
                    </a:solidFill>
                  </a:tcPr>
                </a:tc>
                <a:tc>
                  <a:txBody>
                    <a:bodyPr/>
                    <a:lstStyle/>
                    <a:p>
                      <a:pPr>
                        <a:defRPr sz="1800"/>
                      </a:pPr>
                      <a:r>
                        <a:rPr sz="1000"/>
                        <a:t>107033</a:t>
                      </a:r>
                    </a:p>
                  </a:txBody>
                  <a:tcPr marL="8583" marR="8583" marT="8583" marB="8583" anchor="ctr" horzOverflow="overflow">
                    <a:solidFill>
                      <a:srgbClr val="CDE0E8"/>
                    </a:solidFill>
                  </a:tcPr>
                </a:tc>
                <a:tc>
                  <a:txBody>
                    <a:bodyPr/>
                    <a:lstStyle/>
                    <a:p>
                      <a:pPr>
                        <a:defRPr sz="1800"/>
                      </a:pPr>
                      <a:r>
                        <a:rPr sz="1000"/>
                        <a:t>27378</a:t>
                      </a:r>
                    </a:p>
                  </a:txBody>
                  <a:tcPr marL="8583" marR="8583" marT="8583" marB="8583" anchor="ctr" horzOverflow="overflow">
                    <a:solidFill>
                      <a:srgbClr val="CDE0E8"/>
                    </a:solidFill>
                  </a:tcPr>
                </a:tc>
                <a:tc>
                  <a:txBody>
                    <a:bodyPr/>
                    <a:lstStyle/>
                    <a:p>
                      <a:pPr>
                        <a:defRPr sz="1800"/>
                      </a:pPr>
                      <a:r>
                        <a:rPr sz="1000"/>
                        <a:t>33800</a:t>
                      </a:r>
                    </a:p>
                  </a:txBody>
                  <a:tcPr marL="8583" marR="8583" marT="8583" marB="8583" anchor="ctr" horzOverflow="overflow">
                    <a:solidFill>
                      <a:srgbClr val="CDE0E8"/>
                    </a:solidFill>
                  </a:tcPr>
                </a:tc>
                <a:tc>
                  <a:txBody>
                    <a:bodyPr/>
                    <a:lstStyle/>
                    <a:p>
                      <a:pPr>
                        <a:defRPr sz="1800"/>
                      </a:pPr>
                      <a:r>
                        <a:rPr sz="1000"/>
                        <a:t>6422</a:t>
                      </a:r>
                    </a:p>
                  </a:txBody>
                  <a:tcPr marL="8583" marR="8583" marT="8583" marB="8583" anchor="ctr" horzOverflow="overflow">
                    <a:solidFill>
                      <a:srgbClr val="CDE0E8"/>
                    </a:solidFill>
                  </a:tcPr>
                </a:tc>
                <a:tc>
                  <a:txBody>
                    <a:bodyPr/>
                    <a:lstStyle/>
                    <a:p>
                      <a:pPr>
                        <a:defRPr sz="1800"/>
                      </a:pPr>
                      <a:r>
                        <a:rPr sz="1000"/>
                        <a:t>19335</a:t>
                      </a:r>
                    </a:p>
                  </a:txBody>
                  <a:tcPr marL="8583" marR="8583" marT="8583" marB="8583" anchor="ctr" horzOverflow="overflow">
                    <a:solidFill>
                      <a:srgbClr val="CDE0E8"/>
                    </a:solidFill>
                  </a:tcPr>
                </a:tc>
                <a:extLst>
                  <a:ext uri="{0D108BD9-81ED-4DB2-BD59-A6C34878D82A}">
                    <a16:rowId xmlns:a16="http://schemas.microsoft.com/office/drawing/2014/main" val="10009"/>
                  </a:ext>
                </a:extLst>
              </a:tr>
              <a:tr h="169862">
                <a:tc>
                  <a:txBody>
                    <a:bodyPr/>
                    <a:lstStyle/>
                    <a:p>
                      <a:pPr>
                        <a:defRPr sz="1800"/>
                      </a:pPr>
                      <a:r>
                        <a:rPr sz="1000" b="1">
                          <a:solidFill>
                            <a:srgbClr val="FFFFFF"/>
                          </a:solidFill>
                        </a:rPr>
                        <a:t>10</a:t>
                      </a:r>
                    </a:p>
                  </a:txBody>
                  <a:tcPr marL="8583" marR="8583" marT="8583" marB="8583" anchor="ctr" horzOverflow="overflow">
                    <a:solidFill>
                      <a:schemeClr val="accent1"/>
                    </a:solidFill>
                  </a:tcPr>
                </a:tc>
                <a:tc>
                  <a:txBody>
                    <a:bodyPr/>
                    <a:lstStyle/>
                    <a:p>
                      <a:pPr>
                        <a:defRPr sz="1800"/>
                      </a:pPr>
                      <a:r>
                        <a:rPr sz="1000"/>
                        <a:t>454653</a:t>
                      </a:r>
                    </a:p>
                  </a:txBody>
                  <a:tcPr marL="8583" marR="8583" marT="8583" marB="8583" anchor="ctr" horzOverflow="overflow">
                    <a:solidFill>
                      <a:srgbClr val="E8F0F4"/>
                    </a:solidFill>
                  </a:tcPr>
                </a:tc>
                <a:tc>
                  <a:txBody>
                    <a:bodyPr/>
                    <a:lstStyle/>
                    <a:p>
                      <a:pPr>
                        <a:defRPr sz="1800"/>
                      </a:pPr>
                      <a:r>
                        <a:rPr sz="1000"/>
                        <a:t>561301</a:t>
                      </a:r>
                    </a:p>
                  </a:txBody>
                  <a:tcPr marL="8583" marR="8583" marT="8583" marB="8583" anchor="ctr" horzOverflow="overflow">
                    <a:solidFill>
                      <a:srgbClr val="E8F0F4"/>
                    </a:solidFill>
                  </a:tcPr>
                </a:tc>
                <a:tc>
                  <a:txBody>
                    <a:bodyPr/>
                    <a:lstStyle/>
                    <a:p>
                      <a:pPr>
                        <a:defRPr sz="1800"/>
                      </a:pPr>
                      <a:r>
                        <a:rPr sz="1000"/>
                        <a:t>106648</a:t>
                      </a:r>
                    </a:p>
                  </a:txBody>
                  <a:tcPr marL="8583" marR="8583" marT="8583" marB="8583" anchor="ctr" horzOverflow="overflow">
                    <a:solidFill>
                      <a:srgbClr val="E8F0F4"/>
                    </a:solidFill>
                  </a:tcPr>
                </a:tc>
                <a:tc>
                  <a:txBody>
                    <a:bodyPr/>
                    <a:lstStyle/>
                    <a:p>
                      <a:pPr>
                        <a:defRPr sz="1800"/>
                      </a:pPr>
                      <a:r>
                        <a:rPr sz="1000"/>
                        <a:t>27279</a:t>
                      </a:r>
                    </a:p>
                  </a:txBody>
                  <a:tcPr marL="8583" marR="8583" marT="8583" marB="8583" anchor="ctr" horzOverflow="overflow">
                    <a:solidFill>
                      <a:srgbClr val="E8F0F4"/>
                    </a:solidFill>
                  </a:tcPr>
                </a:tc>
                <a:tc>
                  <a:txBody>
                    <a:bodyPr/>
                    <a:lstStyle/>
                    <a:p>
                      <a:pPr>
                        <a:defRPr sz="1800"/>
                      </a:pPr>
                      <a:r>
                        <a:rPr sz="1000"/>
                        <a:t>33678</a:t>
                      </a:r>
                    </a:p>
                  </a:txBody>
                  <a:tcPr marL="8583" marR="8583" marT="8583" marB="8583" anchor="ctr" horzOverflow="overflow">
                    <a:solidFill>
                      <a:srgbClr val="E8F0F4"/>
                    </a:solidFill>
                  </a:tcPr>
                </a:tc>
                <a:tc>
                  <a:txBody>
                    <a:bodyPr/>
                    <a:lstStyle/>
                    <a:p>
                      <a:pPr>
                        <a:defRPr sz="1800"/>
                      </a:pPr>
                      <a:r>
                        <a:rPr sz="1000"/>
                        <a:t>6399</a:t>
                      </a:r>
                    </a:p>
                  </a:txBody>
                  <a:tcPr marL="8583" marR="8583" marT="8583" marB="8583" anchor="ctr" horzOverflow="overflow">
                    <a:solidFill>
                      <a:srgbClr val="E8F0F4"/>
                    </a:solidFill>
                  </a:tcPr>
                </a:tc>
                <a:tc>
                  <a:txBody>
                    <a:bodyPr/>
                    <a:lstStyle/>
                    <a:p>
                      <a:pPr>
                        <a:defRPr sz="1800"/>
                      </a:pPr>
                      <a:r>
                        <a:rPr sz="1000"/>
                        <a:t>25734</a:t>
                      </a:r>
                    </a:p>
                  </a:txBody>
                  <a:tcPr marL="8583" marR="8583" marT="8583" marB="8583" anchor="ctr" horzOverflow="overflow">
                    <a:solidFill>
                      <a:srgbClr val="E8F0F4"/>
                    </a:solidFill>
                  </a:tcPr>
                </a:tc>
                <a:extLst>
                  <a:ext uri="{0D108BD9-81ED-4DB2-BD59-A6C34878D82A}">
                    <a16:rowId xmlns:a16="http://schemas.microsoft.com/office/drawing/2014/main" val="10010"/>
                  </a:ext>
                </a:extLst>
              </a:tr>
              <a:tr h="169862">
                <a:tc>
                  <a:txBody>
                    <a:bodyPr/>
                    <a:lstStyle/>
                    <a:p>
                      <a:pPr>
                        <a:defRPr sz="1800"/>
                      </a:pPr>
                      <a:r>
                        <a:rPr sz="1000" b="1">
                          <a:solidFill>
                            <a:srgbClr val="FFFFFF"/>
                          </a:solidFill>
                        </a:rPr>
                        <a:t>11</a:t>
                      </a:r>
                    </a:p>
                  </a:txBody>
                  <a:tcPr marL="8583" marR="8583" marT="8583" marB="8583" anchor="ctr" horzOverflow="overflow">
                    <a:solidFill>
                      <a:schemeClr val="accent1"/>
                    </a:solidFill>
                  </a:tcPr>
                </a:tc>
                <a:tc>
                  <a:txBody>
                    <a:bodyPr/>
                    <a:lstStyle/>
                    <a:p>
                      <a:pPr>
                        <a:defRPr sz="1800"/>
                      </a:pPr>
                      <a:r>
                        <a:rPr sz="1000"/>
                        <a:t>453016</a:t>
                      </a:r>
                    </a:p>
                  </a:txBody>
                  <a:tcPr marL="8583" marR="8583" marT="8583" marB="8583" anchor="ctr" horzOverflow="overflow">
                    <a:solidFill>
                      <a:srgbClr val="CDE0E8"/>
                    </a:solidFill>
                  </a:tcPr>
                </a:tc>
                <a:tc>
                  <a:txBody>
                    <a:bodyPr/>
                    <a:lstStyle/>
                    <a:p>
                      <a:pPr>
                        <a:defRPr sz="1800"/>
                      </a:pPr>
                      <a:r>
                        <a:rPr sz="1000"/>
                        <a:t>559280</a:t>
                      </a:r>
                    </a:p>
                  </a:txBody>
                  <a:tcPr marL="8583" marR="8583" marT="8583" marB="8583" anchor="ctr" horzOverflow="overflow">
                    <a:solidFill>
                      <a:srgbClr val="CDE0E8"/>
                    </a:solidFill>
                  </a:tcPr>
                </a:tc>
                <a:tc>
                  <a:txBody>
                    <a:bodyPr/>
                    <a:lstStyle/>
                    <a:p>
                      <a:pPr>
                        <a:defRPr sz="1800"/>
                      </a:pPr>
                      <a:r>
                        <a:rPr sz="1000"/>
                        <a:t>106264</a:t>
                      </a:r>
                    </a:p>
                  </a:txBody>
                  <a:tcPr marL="8583" marR="8583" marT="8583" marB="8583" anchor="ctr" horzOverflow="overflow">
                    <a:solidFill>
                      <a:srgbClr val="CDE0E8"/>
                    </a:solidFill>
                  </a:tcPr>
                </a:tc>
                <a:tc>
                  <a:txBody>
                    <a:bodyPr/>
                    <a:lstStyle/>
                    <a:p>
                      <a:pPr>
                        <a:defRPr sz="1800"/>
                      </a:pPr>
                      <a:r>
                        <a:rPr sz="1000"/>
                        <a:t>27181</a:t>
                      </a:r>
                    </a:p>
                  </a:txBody>
                  <a:tcPr marL="8583" marR="8583" marT="8583" marB="8583" anchor="ctr" horzOverflow="overflow">
                    <a:solidFill>
                      <a:srgbClr val="CDE0E8"/>
                    </a:solidFill>
                  </a:tcPr>
                </a:tc>
                <a:tc>
                  <a:txBody>
                    <a:bodyPr/>
                    <a:lstStyle/>
                    <a:p>
                      <a:pPr>
                        <a:defRPr sz="1800"/>
                      </a:pPr>
                      <a:r>
                        <a:rPr sz="1000"/>
                        <a:t>33557</a:t>
                      </a:r>
                    </a:p>
                  </a:txBody>
                  <a:tcPr marL="8583" marR="8583" marT="8583" marB="8583" anchor="ctr" horzOverflow="overflow">
                    <a:solidFill>
                      <a:srgbClr val="CDE0E8"/>
                    </a:solidFill>
                  </a:tcPr>
                </a:tc>
                <a:tc>
                  <a:txBody>
                    <a:bodyPr/>
                    <a:lstStyle/>
                    <a:p>
                      <a:pPr>
                        <a:defRPr sz="1800"/>
                      </a:pPr>
                      <a:r>
                        <a:rPr sz="1000"/>
                        <a:t>6376</a:t>
                      </a:r>
                    </a:p>
                  </a:txBody>
                  <a:tcPr marL="8583" marR="8583" marT="8583" marB="8583" anchor="ctr" horzOverflow="overflow">
                    <a:solidFill>
                      <a:srgbClr val="CDE0E8"/>
                    </a:solidFill>
                  </a:tcPr>
                </a:tc>
                <a:tc>
                  <a:txBody>
                    <a:bodyPr/>
                    <a:lstStyle/>
                    <a:p>
                      <a:pPr>
                        <a:defRPr sz="1800"/>
                      </a:pPr>
                      <a:r>
                        <a:rPr sz="1000"/>
                        <a:t>32110</a:t>
                      </a:r>
                    </a:p>
                  </a:txBody>
                  <a:tcPr marL="8583" marR="8583" marT="8583" marB="8583" anchor="ctr" horzOverflow="overflow">
                    <a:solidFill>
                      <a:srgbClr val="CDE0E8"/>
                    </a:solidFill>
                  </a:tcPr>
                </a:tc>
                <a:extLst>
                  <a:ext uri="{0D108BD9-81ED-4DB2-BD59-A6C34878D82A}">
                    <a16:rowId xmlns:a16="http://schemas.microsoft.com/office/drawing/2014/main" val="10011"/>
                  </a:ext>
                </a:extLst>
              </a:tr>
              <a:tr h="169862">
                <a:tc>
                  <a:txBody>
                    <a:bodyPr/>
                    <a:lstStyle/>
                    <a:p>
                      <a:pPr>
                        <a:defRPr sz="1800"/>
                      </a:pPr>
                      <a:r>
                        <a:rPr sz="1000" b="1">
                          <a:solidFill>
                            <a:srgbClr val="FFFFFF"/>
                          </a:solidFill>
                        </a:rPr>
                        <a:t>12</a:t>
                      </a:r>
                    </a:p>
                  </a:txBody>
                  <a:tcPr marL="8583" marR="8583" marT="8583" marB="8583" anchor="ctr" horzOverflow="overflow">
                    <a:solidFill>
                      <a:schemeClr val="accent1"/>
                    </a:solidFill>
                  </a:tcPr>
                </a:tc>
                <a:tc>
                  <a:txBody>
                    <a:bodyPr/>
                    <a:lstStyle/>
                    <a:p>
                      <a:pPr>
                        <a:defRPr sz="1800"/>
                      </a:pPr>
                      <a:r>
                        <a:rPr sz="1000"/>
                        <a:t>451385</a:t>
                      </a:r>
                    </a:p>
                  </a:txBody>
                  <a:tcPr marL="8583" marR="8583" marT="8583" marB="8583" anchor="ctr" horzOverflow="overflow">
                    <a:solidFill>
                      <a:srgbClr val="E8F0F4"/>
                    </a:solidFill>
                  </a:tcPr>
                </a:tc>
                <a:tc>
                  <a:txBody>
                    <a:bodyPr/>
                    <a:lstStyle/>
                    <a:p>
                      <a:pPr>
                        <a:defRPr sz="1800"/>
                      </a:pPr>
                      <a:r>
                        <a:rPr sz="1000"/>
                        <a:t>557266</a:t>
                      </a:r>
                    </a:p>
                  </a:txBody>
                  <a:tcPr marL="8583" marR="8583" marT="8583" marB="8583" anchor="ctr" horzOverflow="overflow">
                    <a:solidFill>
                      <a:srgbClr val="E8F0F4"/>
                    </a:solidFill>
                  </a:tcPr>
                </a:tc>
                <a:tc>
                  <a:txBody>
                    <a:bodyPr/>
                    <a:lstStyle/>
                    <a:p>
                      <a:pPr>
                        <a:defRPr sz="1800"/>
                      </a:pPr>
                      <a:r>
                        <a:rPr sz="1000"/>
                        <a:t>105881</a:t>
                      </a:r>
                    </a:p>
                  </a:txBody>
                  <a:tcPr marL="8583" marR="8583" marT="8583" marB="8583" anchor="ctr" horzOverflow="overflow">
                    <a:solidFill>
                      <a:srgbClr val="E8F0F4"/>
                    </a:solidFill>
                  </a:tcPr>
                </a:tc>
                <a:tc>
                  <a:txBody>
                    <a:bodyPr/>
                    <a:lstStyle/>
                    <a:p>
                      <a:pPr>
                        <a:defRPr sz="1800"/>
                      </a:pPr>
                      <a:r>
                        <a:rPr sz="1000"/>
                        <a:t>27083</a:t>
                      </a:r>
                    </a:p>
                  </a:txBody>
                  <a:tcPr marL="8583" marR="8583" marT="8583" marB="8583" anchor="ctr" horzOverflow="overflow">
                    <a:solidFill>
                      <a:srgbClr val="E8F0F4"/>
                    </a:solidFill>
                  </a:tcPr>
                </a:tc>
                <a:tc>
                  <a:txBody>
                    <a:bodyPr/>
                    <a:lstStyle/>
                    <a:p>
                      <a:pPr>
                        <a:defRPr sz="1800"/>
                      </a:pPr>
                      <a:r>
                        <a:rPr sz="1000"/>
                        <a:t>33436</a:t>
                      </a:r>
                    </a:p>
                  </a:txBody>
                  <a:tcPr marL="8583" marR="8583" marT="8583" marB="8583" anchor="ctr" horzOverflow="overflow">
                    <a:solidFill>
                      <a:srgbClr val="E8F0F4"/>
                    </a:solidFill>
                  </a:tcPr>
                </a:tc>
                <a:tc>
                  <a:txBody>
                    <a:bodyPr/>
                    <a:lstStyle/>
                    <a:p>
                      <a:pPr>
                        <a:defRPr sz="1800"/>
                      </a:pPr>
                      <a:r>
                        <a:rPr sz="1000"/>
                        <a:t>6353</a:t>
                      </a:r>
                    </a:p>
                  </a:txBody>
                  <a:tcPr marL="8583" marR="8583" marT="8583" marB="8583" anchor="ctr" horzOverflow="overflow">
                    <a:solidFill>
                      <a:srgbClr val="E8F0F4"/>
                    </a:solidFill>
                  </a:tcPr>
                </a:tc>
                <a:tc>
                  <a:txBody>
                    <a:bodyPr/>
                    <a:lstStyle/>
                    <a:p>
                      <a:pPr>
                        <a:defRPr sz="1800"/>
                      </a:pPr>
                      <a:r>
                        <a:rPr sz="1000"/>
                        <a:t>38463</a:t>
                      </a:r>
                    </a:p>
                  </a:txBody>
                  <a:tcPr marL="8583" marR="8583" marT="8583" marB="8583" anchor="ctr" horzOverflow="overflow">
                    <a:solidFill>
                      <a:srgbClr val="E8F0F4"/>
                    </a:solidFill>
                  </a:tcPr>
                </a:tc>
                <a:extLst>
                  <a:ext uri="{0D108BD9-81ED-4DB2-BD59-A6C34878D82A}">
                    <a16:rowId xmlns:a16="http://schemas.microsoft.com/office/drawing/2014/main" val="10012"/>
                  </a:ext>
                </a:extLst>
              </a:tr>
              <a:tr h="168275">
                <a:tc>
                  <a:txBody>
                    <a:bodyPr/>
                    <a:lstStyle/>
                    <a:p>
                      <a:pPr>
                        <a:defRPr sz="1800"/>
                      </a:pPr>
                      <a:r>
                        <a:rPr sz="1000" b="1">
                          <a:solidFill>
                            <a:srgbClr val="FFFFFF"/>
                          </a:solidFill>
                        </a:rPr>
                        <a:t>13</a:t>
                      </a:r>
                    </a:p>
                  </a:txBody>
                  <a:tcPr marL="8583" marR="8583" marT="8583" marB="8583" anchor="ctr" horzOverflow="overflow">
                    <a:solidFill>
                      <a:schemeClr val="accent1"/>
                    </a:solidFill>
                  </a:tcPr>
                </a:tc>
                <a:tc>
                  <a:txBody>
                    <a:bodyPr/>
                    <a:lstStyle/>
                    <a:p>
                      <a:pPr>
                        <a:defRPr sz="1800"/>
                      </a:pPr>
                      <a:r>
                        <a:rPr sz="1000"/>
                        <a:t>343685</a:t>
                      </a:r>
                    </a:p>
                  </a:txBody>
                  <a:tcPr marL="8583" marR="8583" marT="8583" marB="8583" anchor="ctr" horzOverflow="overflow">
                    <a:solidFill>
                      <a:srgbClr val="CDE0E8"/>
                    </a:solidFill>
                  </a:tcPr>
                </a:tc>
                <a:tc>
                  <a:txBody>
                    <a:bodyPr/>
                    <a:lstStyle/>
                    <a:p>
                      <a:pPr>
                        <a:defRPr sz="1800"/>
                      </a:pPr>
                      <a:r>
                        <a:rPr sz="1000"/>
                        <a:t>523830</a:t>
                      </a:r>
                    </a:p>
                  </a:txBody>
                  <a:tcPr marL="8583" marR="8583" marT="8583" marB="8583" anchor="ctr" horzOverflow="overflow">
                    <a:solidFill>
                      <a:srgbClr val="CDE0E8"/>
                    </a:solidFill>
                  </a:tcPr>
                </a:tc>
                <a:tc>
                  <a:txBody>
                    <a:bodyPr/>
                    <a:lstStyle/>
                    <a:p>
                      <a:pPr>
                        <a:defRPr sz="1800"/>
                      </a:pPr>
                      <a:r>
                        <a:rPr sz="1000"/>
                        <a:t>180145</a:t>
                      </a:r>
                    </a:p>
                  </a:txBody>
                  <a:tcPr marL="8583" marR="8583" marT="8583" marB="8583" anchor="ctr" horzOverflow="overflow">
                    <a:solidFill>
                      <a:srgbClr val="CDE0E8"/>
                    </a:solidFill>
                  </a:tcPr>
                </a:tc>
                <a:tc>
                  <a:txBody>
                    <a:bodyPr/>
                    <a:lstStyle/>
                    <a:p>
                      <a:pPr>
                        <a:defRPr sz="1800"/>
                      </a:pPr>
                      <a:r>
                        <a:rPr sz="1000"/>
                        <a:t>20621</a:t>
                      </a:r>
                    </a:p>
                  </a:txBody>
                  <a:tcPr marL="8583" marR="8583" marT="8583" marB="8583" anchor="ctr" horzOverflow="overflow">
                    <a:solidFill>
                      <a:srgbClr val="CDE0E8"/>
                    </a:solidFill>
                  </a:tcPr>
                </a:tc>
                <a:tc>
                  <a:txBody>
                    <a:bodyPr/>
                    <a:lstStyle/>
                    <a:p>
                      <a:pPr>
                        <a:defRPr sz="1800"/>
                      </a:pPr>
                      <a:r>
                        <a:rPr sz="1000"/>
                        <a:t>31430</a:t>
                      </a:r>
                    </a:p>
                  </a:txBody>
                  <a:tcPr marL="8583" marR="8583" marT="8583" marB="8583" anchor="ctr" horzOverflow="overflow">
                    <a:solidFill>
                      <a:srgbClr val="CDE0E8"/>
                    </a:solidFill>
                  </a:tcPr>
                </a:tc>
                <a:tc>
                  <a:txBody>
                    <a:bodyPr/>
                    <a:lstStyle/>
                    <a:p>
                      <a:pPr>
                        <a:defRPr sz="1800"/>
                      </a:pPr>
                      <a:r>
                        <a:rPr sz="1000"/>
                        <a:t>10809</a:t>
                      </a:r>
                    </a:p>
                  </a:txBody>
                  <a:tcPr marL="8583" marR="8583" marT="8583" marB="8583" anchor="ctr" horzOverflow="overflow">
                    <a:solidFill>
                      <a:srgbClr val="CDE0E8"/>
                    </a:solidFill>
                  </a:tcPr>
                </a:tc>
                <a:tc>
                  <a:txBody>
                    <a:bodyPr/>
                    <a:lstStyle/>
                    <a:p>
                      <a:pPr>
                        <a:defRPr sz="1800"/>
                      </a:pPr>
                      <a:r>
                        <a:rPr sz="1000"/>
                        <a:t>49272</a:t>
                      </a:r>
                    </a:p>
                  </a:txBody>
                  <a:tcPr marL="8583" marR="8583" marT="8583" marB="8583" anchor="ctr" horzOverflow="overflow">
                    <a:solidFill>
                      <a:srgbClr val="CDE0E8"/>
                    </a:solidFill>
                  </a:tcPr>
                </a:tc>
                <a:extLst>
                  <a:ext uri="{0D108BD9-81ED-4DB2-BD59-A6C34878D82A}">
                    <a16:rowId xmlns:a16="http://schemas.microsoft.com/office/drawing/2014/main" val="10013"/>
                  </a:ext>
                </a:extLst>
              </a:tr>
              <a:tr h="169862">
                <a:tc>
                  <a:txBody>
                    <a:bodyPr/>
                    <a:lstStyle/>
                    <a:p>
                      <a:pPr>
                        <a:defRPr sz="1800"/>
                      </a:pPr>
                      <a:r>
                        <a:rPr sz="1000" b="1">
                          <a:solidFill>
                            <a:srgbClr val="FFFFFF"/>
                          </a:solidFill>
                        </a:rPr>
                        <a:t>14</a:t>
                      </a:r>
                    </a:p>
                  </a:txBody>
                  <a:tcPr marL="8583" marR="8583" marT="8583" marB="8583" anchor="ctr" horzOverflow="overflow">
                    <a:solidFill>
                      <a:schemeClr val="accent1"/>
                    </a:solidFill>
                  </a:tcPr>
                </a:tc>
                <a:tc>
                  <a:txBody>
                    <a:bodyPr/>
                    <a:lstStyle/>
                    <a:p>
                      <a:pPr>
                        <a:defRPr sz="1800"/>
                      </a:pPr>
                      <a:r>
                        <a:rPr sz="1000"/>
                        <a:t>342448</a:t>
                      </a:r>
                    </a:p>
                  </a:txBody>
                  <a:tcPr marL="8583" marR="8583" marT="8583" marB="8583" anchor="ctr" horzOverflow="overflow">
                    <a:solidFill>
                      <a:srgbClr val="E8F0F4"/>
                    </a:solidFill>
                  </a:tcPr>
                </a:tc>
                <a:tc>
                  <a:txBody>
                    <a:bodyPr/>
                    <a:lstStyle/>
                    <a:p>
                      <a:pPr>
                        <a:defRPr sz="1800"/>
                      </a:pPr>
                      <a:r>
                        <a:rPr sz="1000"/>
                        <a:t>521944</a:t>
                      </a:r>
                    </a:p>
                  </a:txBody>
                  <a:tcPr marL="8583" marR="8583" marT="8583" marB="8583" anchor="ctr" horzOverflow="overflow">
                    <a:solidFill>
                      <a:srgbClr val="E8F0F4"/>
                    </a:solidFill>
                  </a:tcPr>
                </a:tc>
                <a:tc>
                  <a:txBody>
                    <a:bodyPr/>
                    <a:lstStyle/>
                    <a:p>
                      <a:pPr>
                        <a:defRPr sz="1800"/>
                      </a:pPr>
                      <a:r>
                        <a:rPr sz="1000"/>
                        <a:t>179496</a:t>
                      </a:r>
                    </a:p>
                  </a:txBody>
                  <a:tcPr marL="8583" marR="8583" marT="8583" marB="8583" anchor="ctr" horzOverflow="overflow">
                    <a:solidFill>
                      <a:srgbClr val="E8F0F4"/>
                    </a:solidFill>
                  </a:tcPr>
                </a:tc>
                <a:tc>
                  <a:txBody>
                    <a:bodyPr/>
                    <a:lstStyle/>
                    <a:p>
                      <a:pPr>
                        <a:defRPr sz="1800"/>
                      </a:pPr>
                      <a:r>
                        <a:rPr sz="1000"/>
                        <a:t>20547</a:t>
                      </a:r>
                    </a:p>
                  </a:txBody>
                  <a:tcPr marL="8583" marR="8583" marT="8583" marB="8583" anchor="ctr" horzOverflow="overflow">
                    <a:solidFill>
                      <a:srgbClr val="E8F0F4"/>
                    </a:solidFill>
                  </a:tcPr>
                </a:tc>
                <a:tc>
                  <a:txBody>
                    <a:bodyPr/>
                    <a:lstStyle/>
                    <a:p>
                      <a:pPr>
                        <a:defRPr sz="1800"/>
                      </a:pPr>
                      <a:r>
                        <a:rPr sz="1000"/>
                        <a:t>31317</a:t>
                      </a:r>
                    </a:p>
                  </a:txBody>
                  <a:tcPr marL="8583" marR="8583" marT="8583" marB="8583" anchor="ctr" horzOverflow="overflow">
                    <a:solidFill>
                      <a:srgbClr val="E8F0F4"/>
                    </a:solidFill>
                  </a:tcPr>
                </a:tc>
                <a:tc>
                  <a:txBody>
                    <a:bodyPr/>
                    <a:lstStyle/>
                    <a:p>
                      <a:pPr>
                        <a:defRPr sz="1800"/>
                      </a:pPr>
                      <a:r>
                        <a:rPr sz="1000"/>
                        <a:t>10770</a:t>
                      </a:r>
                    </a:p>
                  </a:txBody>
                  <a:tcPr marL="8583" marR="8583" marT="8583" marB="8583" anchor="ctr" horzOverflow="overflow">
                    <a:solidFill>
                      <a:srgbClr val="E8F0F4"/>
                    </a:solidFill>
                  </a:tcPr>
                </a:tc>
                <a:tc>
                  <a:txBody>
                    <a:bodyPr/>
                    <a:lstStyle/>
                    <a:p>
                      <a:pPr>
                        <a:defRPr sz="1800"/>
                      </a:pPr>
                      <a:r>
                        <a:rPr sz="1000"/>
                        <a:t>60042</a:t>
                      </a:r>
                    </a:p>
                  </a:txBody>
                  <a:tcPr marL="8583" marR="8583" marT="8583" marB="8583" anchor="ctr" horzOverflow="overflow">
                    <a:solidFill>
                      <a:srgbClr val="E8F0F4"/>
                    </a:solidFill>
                  </a:tcPr>
                </a:tc>
                <a:extLst>
                  <a:ext uri="{0D108BD9-81ED-4DB2-BD59-A6C34878D82A}">
                    <a16:rowId xmlns:a16="http://schemas.microsoft.com/office/drawing/2014/main" val="10014"/>
                  </a:ext>
                </a:extLst>
              </a:tr>
              <a:tr h="169862">
                <a:tc>
                  <a:txBody>
                    <a:bodyPr/>
                    <a:lstStyle/>
                    <a:p>
                      <a:pPr>
                        <a:defRPr sz="1800"/>
                      </a:pPr>
                      <a:r>
                        <a:rPr sz="1000" b="1">
                          <a:solidFill>
                            <a:srgbClr val="FFFFFF"/>
                          </a:solidFill>
                        </a:rPr>
                        <a:t>15</a:t>
                      </a:r>
                    </a:p>
                  </a:txBody>
                  <a:tcPr marL="8583" marR="8583" marT="8583" marB="8583" anchor="ctr" horzOverflow="overflow">
                    <a:solidFill>
                      <a:schemeClr val="accent1"/>
                    </a:solidFill>
                  </a:tcPr>
                </a:tc>
                <a:tc>
                  <a:txBody>
                    <a:bodyPr/>
                    <a:lstStyle/>
                    <a:p>
                      <a:pPr>
                        <a:defRPr sz="1800"/>
                      </a:pPr>
                      <a:r>
                        <a:rPr sz="1000"/>
                        <a:t>341215</a:t>
                      </a:r>
                    </a:p>
                  </a:txBody>
                  <a:tcPr marL="8583" marR="8583" marT="8583" marB="8583" anchor="ctr" horzOverflow="overflow">
                    <a:solidFill>
                      <a:srgbClr val="CDE0E8"/>
                    </a:solidFill>
                  </a:tcPr>
                </a:tc>
                <a:tc>
                  <a:txBody>
                    <a:bodyPr/>
                    <a:lstStyle/>
                    <a:p>
                      <a:pPr>
                        <a:defRPr sz="1800"/>
                      </a:pPr>
                      <a:r>
                        <a:rPr sz="1000"/>
                        <a:t>520065</a:t>
                      </a:r>
                    </a:p>
                  </a:txBody>
                  <a:tcPr marL="8583" marR="8583" marT="8583" marB="8583" anchor="ctr" horzOverflow="overflow">
                    <a:solidFill>
                      <a:srgbClr val="CDE0E8"/>
                    </a:solidFill>
                  </a:tcPr>
                </a:tc>
                <a:tc>
                  <a:txBody>
                    <a:bodyPr/>
                    <a:lstStyle/>
                    <a:p>
                      <a:pPr>
                        <a:defRPr sz="1800"/>
                      </a:pPr>
                      <a:r>
                        <a:rPr sz="1000"/>
                        <a:t>178850</a:t>
                      </a:r>
                    </a:p>
                  </a:txBody>
                  <a:tcPr marL="8583" marR="8583" marT="8583" marB="8583" anchor="ctr" horzOverflow="overflow">
                    <a:solidFill>
                      <a:srgbClr val="CDE0E8"/>
                    </a:solidFill>
                  </a:tcPr>
                </a:tc>
                <a:tc>
                  <a:txBody>
                    <a:bodyPr/>
                    <a:lstStyle/>
                    <a:p>
                      <a:pPr>
                        <a:defRPr sz="1800"/>
                      </a:pPr>
                      <a:r>
                        <a:rPr sz="1000"/>
                        <a:t>20473</a:t>
                      </a:r>
                    </a:p>
                  </a:txBody>
                  <a:tcPr marL="8583" marR="8583" marT="8583" marB="8583" anchor="ctr" horzOverflow="overflow">
                    <a:solidFill>
                      <a:srgbClr val="CDE0E8"/>
                    </a:solidFill>
                  </a:tcPr>
                </a:tc>
                <a:tc>
                  <a:txBody>
                    <a:bodyPr/>
                    <a:lstStyle/>
                    <a:p>
                      <a:pPr>
                        <a:defRPr sz="1800"/>
                      </a:pPr>
                      <a:r>
                        <a:rPr sz="1000"/>
                        <a:t>31204</a:t>
                      </a:r>
                    </a:p>
                  </a:txBody>
                  <a:tcPr marL="8583" marR="8583" marT="8583" marB="8583" anchor="ctr" horzOverflow="overflow">
                    <a:solidFill>
                      <a:srgbClr val="CDE0E8"/>
                    </a:solidFill>
                  </a:tcPr>
                </a:tc>
                <a:tc>
                  <a:txBody>
                    <a:bodyPr/>
                    <a:lstStyle/>
                    <a:p>
                      <a:pPr>
                        <a:defRPr sz="1800"/>
                      </a:pPr>
                      <a:r>
                        <a:rPr sz="1000"/>
                        <a:t>10731</a:t>
                      </a:r>
                    </a:p>
                  </a:txBody>
                  <a:tcPr marL="8583" marR="8583" marT="8583" marB="8583" anchor="ctr" horzOverflow="overflow">
                    <a:solidFill>
                      <a:srgbClr val="CDE0E8"/>
                    </a:solidFill>
                  </a:tcPr>
                </a:tc>
                <a:tc>
                  <a:txBody>
                    <a:bodyPr/>
                    <a:lstStyle/>
                    <a:p>
                      <a:pPr>
                        <a:defRPr sz="1800"/>
                      </a:pPr>
                      <a:r>
                        <a:rPr sz="1000"/>
                        <a:t>70773</a:t>
                      </a:r>
                    </a:p>
                  </a:txBody>
                  <a:tcPr marL="8583" marR="8583" marT="8583" marB="8583" anchor="ctr" horzOverflow="overflow">
                    <a:solidFill>
                      <a:srgbClr val="CDE0E8"/>
                    </a:solidFill>
                  </a:tcPr>
                </a:tc>
                <a:extLst>
                  <a:ext uri="{0D108BD9-81ED-4DB2-BD59-A6C34878D82A}">
                    <a16:rowId xmlns:a16="http://schemas.microsoft.com/office/drawing/2014/main" val="10015"/>
                  </a:ext>
                </a:extLst>
              </a:tr>
              <a:tr h="169862">
                <a:tc>
                  <a:txBody>
                    <a:bodyPr/>
                    <a:lstStyle/>
                    <a:p>
                      <a:pPr>
                        <a:defRPr sz="1800"/>
                      </a:pPr>
                      <a:r>
                        <a:rPr sz="1000" b="1">
                          <a:solidFill>
                            <a:srgbClr val="FFFFFF"/>
                          </a:solidFill>
                        </a:rPr>
                        <a:t>16</a:t>
                      </a:r>
                    </a:p>
                  </a:txBody>
                  <a:tcPr marL="8583" marR="8583" marT="8583" marB="8583" anchor="ctr" horzOverflow="overflow">
                    <a:solidFill>
                      <a:schemeClr val="accent1"/>
                    </a:solidFill>
                  </a:tcPr>
                </a:tc>
                <a:tc>
                  <a:txBody>
                    <a:bodyPr/>
                    <a:lstStyle/>
                    <a:p>
                      <a:pPr>
                        <a:defRPr sz="1800"/>
                      </a:pPr>
                      <a:r>
                        <a:rPr sz="1000"/>
                        <a:t>339987</a:t>
                      </a:r>
                    </a:p>
                  </a:txBody>
                  <a:tcPr marL="8583" marR="8583" marT="8583" marB="8583" anchor="ctr" horzOverflow="overflow">
                    <a:solidFill>
                      <a:srgbClr val="E8F0F4"/>
                    </a:solidFill>
                  </a:tcPr>
                </a:tc>
                <a:tc>
                  <a:txBody>
                    <a:bodyPr/>
                    <a:lstStyle/>
                    <a:p>
                      <a:pPr>
                        <a:defRPr sz="1800"/>
                      </a:pPr>
                      <a:r>
                        <a:rPr sz="1000"/>
                        <a:t>518193</a:t>
                      </a:r>
                    </a:p>
                  </a:txBody>
                  <a:tcPr marL="8583" marR="8583" marT="8583" marB="8583" anchor="ctr" horzOverflow="overflow">
                    <a:solidFill>
                      <a:srgbClr val="E8F0F4"/>
                    </a:solidFill>
                  </a:tcPr>
                </a:tc>
                <a:tc>
                  <a:txBody>
                    <a:bodyPr/>
                    <a:lstStyle/>
                    <a:p>
                      <a:pPr>
                        <a:defRPr sz="1800"/>
                      </a:pPr>
                      <a:r>
                        <a:rPr sz="1000"/>
                        <a:t>178206</a:t>
                      </a:r>
                    </a:p>
                  </a:txBody>
                  <a:tcPr marL="8583" marR="8583" marT="8583" marB="8583" anchor="ctr" horzOverflow="overflow">
                    <a:solidFill>
                      <a:srgbClr val="E8F0F4"/>
                    </a:solidFill>
                  </a:tcPr>
                </a:tc>
                <a:tc>
                  <a:txBody>
                    <a:bodyPr/>
                    <a:lstStyle/>
                    <a:p>
                      <a:pPr>
                        <a:defRPr sz="1800"/>
                      </a:pPr>
                      <a:r>
                        <a:rPr sz="1000"/>
                        <a:t>20399</a:t>
                      </a:r>
                    </a:p>
                  </a:txBody>
                  <a:tcPr marL="8583" marR="8583" marT="8583" marB="8583" anchor="ctr" horzOverflow="overflow">
                    <a:solidFill>
                      <a:srgbClr val="E8F0F4"/>
                    </a:solidFill>
                  </a:tcPr>
                </a:tc>
                <a:tc>
                  <a:txBody>
                    <a:bodyPr/>
                    <a:lstStyle/>
                    <a:p>
                      <a:pPr>
                        <a:defRPr sz="1800"/>
                      </a:pPr>
                      <a:r>
                        <a:rPr sz="1000"/>
                        <a:t>31092</a:t>
                      </a:r>
                    </a:p>
                  </a:txBody>
                  <a:tcPr marL="8583" marR="8583" marT="8583" marB="8583" anchor="ctr" horzOverflow="overflow">
                    <a:solidFill>
                      <a:srgbClr val="E8F0F4"/>
                    </a:solidFill>
                  </a:tcPr>
                </a:tc>
                <a:tc>
                  <a:txBody>
                    <a:bodyPr/>
                    <a:lstStyle/>
                    <a:p>
                      <a:pPr>
                        <a:defRPr sz="1800"/>
                      </a:pPr>
                      <a:r>
                        <a:rPr sz="1000"/>
                        <a:t>10693</a:t>
                      </a:r>
                    </a:p>
                  </a:txBody>
                  <a:tcPr marL="8583" marR="8583" marT="8583" marB="8583" anchor="ctr" horzOverflow="overflow">
                    <a:solidFill>
                      <a:srgbClr val="E8F0F4"/>
                    </a:solidFill>
                  </a:tcPr>
                </a:tc>
                <a:tc>
                  <a:txBody>
                    <a:bodyPr/>
                    <a:lstStyle/>
                    <a:p>
                      <a:pPr>
                        <a:defRPr sz="1800"/>
                      </a:pPr>
                      <a:r>
                        <a:rPr sz="1000"/>
                        <a:t>81466</a:t>
                      </a:r>
                    </a:p>
                  </a:txBody>
                  <a:tcPr marL="8583" marR="8583" marT="8583" marB="8583" anchor="ctr" horzOverflow="overflow">
                    <a:solidFill>
                      <a:srgbClr val="E8F0F4"/>
                    </a:solidFill>
                  </a:tcPr>
                </a:tc>
                <a:extLst>
                  <a:ext uri="{0D108BD9-81ED-4DB2-BD59-A6C34878D82A}">
                    <a16:rowId xmlns:a16="http://schemas.microsoft.com/office/drawing/2014/main" val="10016"/>
                  </a:ext>
                </a:extLst>
              </a:tr>
              <a:tr h="169862">
                <a:tc>
                  <a:txBody>
                    <a:bodyPr/>
                    <a:lstStyle/>
                    <a:p>
                      <a:pPr>
                        <a:defRPr sz="1800"/>
                      </a:pPr>
                      <a:r>
                        <a:rPr sz="1000" b="1">
                          <a:solidFill>
                            <a:srgbClr val="FFFFFF"/>
                          </a:solidFill>
                        </a:rPr>
                        <a:t>17</a:t>
                      </a:r>
                    </a:p>
                  </a:txBody>
                  <a:tcPr marL="8583" marR="8583" marT="8583" marB="8583" anchor="ctr" horzOverflow="overflow">
                    <a:solidFill>
                      <a:schemeClr val="accent1"/>
                    </a:solidFill>
                  </a:tcPr>
                </a:tc>
                <a:tc>
                  <a:txBody>
                    <a:bodyPr/>
                    <a:lstStyle/>
                    <a:p>
                      <a:pPr>
                        <a:defRPr sz="1800"/>
                      </a:pPr>
                      <a:r>
                        <a:rPr sz="1000"/>
                        <a:t>338763</a:t>
                      </a:r>
                    </a:p>
                  </a:txBody>
                  <a:tcPr marL="8583" marR="8583" marT="8583" marB="8583" anchor="ctr" horzOverflow="overflow">
                    <a:solidFill>
                      <a:srgbClr val="CDE0E8"/>
                    </a:solidFill>
                  </a:tcPr>
                </a:tc>
                <a:tc>
                  <a:txBody>
                    <a:bodyPr/>
                    <a:lstStyle/>
                    <a:p>
                      <a:pPr>
                        <a:defRPr sz="1800"/>
                      </a:pPr>
                      <a:r>
                        <a:rPr sz="1000"/>
                        <a:t>516327</a:t>
                      </a:r>
                    </a:p>
                  </a:txBody>
                  <a:tcPr marL="8583" marR="8583" marT="8583" marB="8583" anchor="ctr" horzOverflow="overflow">
                    <a:solidFill>
                      <a:srgbClr val="CDE0E8"/>
                    </a:solidFill>
                  </a:tcPr>
                </a:tc>
                <a:tc>
                  <a:txBody>
                    <a:bodyPr/>
                    <a:lstStyle/>
                    <a:p>
                      <a:pPr>
                        <a:defRPr sz="1800"/>
                      </a:pPr>
                      <a:r>
                        <a:rPr sz="1000"/>
                        <a:t>177564</a:t>
                      </a:r>
                    </a:p>
                  </a:txBody>
                  <a:tcPr marL="8583" marR="8583" marT="8583" marB="8583" anchor="ctr" horzOverflow="overflow">
                    <a:solidFill>
                      <a:srgbClr val="CDE0E8"/>
                    </a:solidFill>
                  </a:tcPr>
                </a:tc>
                <a:tc>
                  <a:txBody>
                    <a:bodyPr/>
                    <a:lstStyle/>
                    <a:p>
                      <a:pPr>
                        <a:defRPr sz="1800"/>
                      </a:pPr>
                      <a:r>
                        <a:rPr sz="1000"/>
                        <a:t>20326</a:t>
                      </a:r>
                    </a:p>
                  </a:txBody>
                  <a:tcPr marL="8583" marR="8583" marT="8583" marB="8583" anchor="ctr" horzOverflow="overflow">
                    <a:solidFill>
                      <a:srgbClr val="CDE0E8"/>
                    </a:solidFill>
                  </a:tcPr>
                </a:tc>
                <a:tc>
                  <a:txBody>
                    <a:bodyPr/>
                    <a:lstStyle/>
                    <a:p>
                      <a:pPr>
                        <a:defRPr sz="1800"/>
                      </a:pPr>
                      <a:r>
                        <a:rPr sz="1000"/>
                        <a:t>30980</a:t>
                      </a:r>
                    </a:p>
                  </a:txBody>
                  <a:tcPr marL="8583" marR="8583" marT="8583" marB="8583" anchor="ctr" horzOverflow="overflow">
                    <a:solidFill>
                      <a:srgbClr val="CDE0E8"/>
                    </a:solidFill>
                  </a:tcPr>
                </a:tc>
                <a:tc>
                  <a:txBody>
                    <a:bodyPr/>
                    <a:lstStyle/>
                    <a:p>
                      <a:pPr>
                        <a:defRPr sz="1800"/>
                      </a:pPr>
                      <a:r>
                        <a:rPr sz="1000"/>
                        <a:t>10654</a:t>
                      </a:r>
                    </a:p>
                  </a:txBody>
                  <a:tcPr marL="8583" marR="8583" marT="8583" marB="8583" anchor="ctr" horzOverflow="overflow">
                    <a:solidFill>
                      <a:srgbClr val="CDE0E8"/>
                    </a:solidFill>
                  </a:tcPr>
                </a:tc>
                <a:tc>
                  <a:txBody>
                    <a:bodyPr/>
                    <a:lstStyle/>
                    <a:p>
                      <a:pPr>
                        <a:defRPr sz="1800"/>
                      </a:pPr>
                      <a:r>
                        <a:rPr sz="1000"/>
                        <a:t>92120</a:t>
                      </a:r>
                    </a:p>
                  </a:txBody>
                  <a:tcPr marL="8583" marR="8583" marT="8583" marB="8583" anchor="ctr" horzOverflow="overflow">
                    <a:solidFill>
                      <a:srgbClr val="CDE0E8"/>
                    </a:solidFill>
                  </a:tcPr>
                </a:tc>
                <a:extLst>
                  <a:ext uri="{0D108BD9-81ED-4DB2-BD59-A6C34878D82A}">
                    <a16:rowId xmlns:a16="http://schemas.microsoft.com/office/drawing/2014/main" val="10017"/>
                  </a:ext>
                </a:extLst>
              </a:tr>
              <a:tr h="168275">
                <a:tc>
                  <a:txBody>
                    <a:bodyPr/>
                    <a:lstStyle/>
                    <a:p>
                      <a:pPr>
                        <a:defRPr sz="1800"/>
                      </a:pPr>
                      <a:r>
                        <a:rPr sz="1000" b="1">
                          <a:solidFill>
                            <a:srgbClr val="FFFFFF"/>
                          </a:solidFill>
                        </a:rPr>
                        <a:t>18</a:t>
                      </a:r>
                    </a:p>
                  </a:txBody>
                  <a:tcPr marL="8583" marR="8583" marT="8583" marB="8583" anchor="ctr" horzOverflow="overflow">
                    <a:solidFill>
                      <a:schemeClr val="accent1"/>
                    </a:solidFill>
                  </a:tcPr>
                </a:tc>
                <a:tc>
                  <a:txBody>
                    <a:bodyPr/>
                    <a:lstStyle/>
                    <a:p>
                      <a:pPr>
                        <a:defRPr sz="1800"/>
                      </a:pPr>
                      <a:r>
                        <a:rPr sz="1000"/>
                        <a:t>337543</a:t>
                      </a:r>
                    </a:p>
                  </a:txBody>
                  <a:tcPr marL="8583" marR="8583" marT="8583" marB="8583" anchor="ctr" horzOverflow="overflow">
                    <a:solidFill>
                      <a:srgbClr val="E8F0F4"/>
                    </a:solidFill>
                  </a:tcPr>
                </a:tc>
                <a:tc>
                  <a:txBody>
                    <a:bodyPr/>
                    <a:lstStyle/>
                    <a:p>
                      <a:pPr>
                        <a:defRPr sz="1800"/>
                      </a:pPr>
                      <a:r>
                        <a:rPr sz="1000"/>
                        <a:t>514468</a:t>
                      </a:r>
                    </a:p>
                  </a:txBody>
                  <a:tcPr marL="8583" marR="8583" marT="8583" marB="8583" anchor="ctr" horzOverflow="overflow">
                    <a:solidFill>
                      <a:srgbClr val="E8F0F4"/>
                    </a:solidFill>
                  </a:tcPr>
                </a:tc>
                <a:tc>
                  <a:txBody>
                    <a:bodyPr/>
                    <a:lstStyle/>
                    <a:p>
                      <a:pPr>
                        <a:defRPr sz="1800"/>
                      </a:pPr>
                      <a:r>
                        <a:rPr sz="1000"/>
                        <a:t>176925</a:t>
                      </a:r>
                    </a:p>
                  </a:txBody>
                  <a:tcPr marL="8583" marR="8583" marT="8583" marB="8583" anchor="ctr" horzOverflow="overflow">
                    <a:solidFill>
                      <a:srgbClr val="E8F0F4"/>
                    </a:solidFill>
                  </a:tcPr>
                </a:tc>
                <a:tc>
                  <a:txBody>
                    <a:bodyPr/>
                    <a:lstStyle/>
                    <a:p>
                      <a:pPr>
                        <a:defRPr sz="1800"/>
                      </a:pPr>
                      <a:r>
                        <a:rPr sz="1000"/>
                        <a:t>20253</a:t>
                      </a:r>
                    </a:p>
                  </a:txBody>
                  <a:tcPr marL="8583" marR="8583" marT="8583" marB="8583" anchor="ctr" horzOverflow="overflow">
                    <a:solidFill>
                      <a:srgbClr val="E8F0F4"/>
                    </a:solidFill>
                  </a:tcPr>
                </a:tc>
                <a:tc>
                  <a:txBody>
                    <a:bodyPr/>
                    <a:lstStyle/>
                    <a:p>
                      <a:pPr>
                        <a:defRPr sz="1800"/>
                      </a:pPr>
                      <a:r>
                        <a:rPr sz="1000"/>
                        <a:t>30868</a:t>
                      </a:r>
                    </a:p>
                  </a:txBody>
                  <a:tcPr marL="8583" marR="8583" marT="8583" marB="8583" anchor="ctr" horzOverflow="overflow">
                    <a:solidFill>
                      <a:srgbClr val="E8F0F4"/>
                    </a:solidFill>
                  </a:tcPr>
                </a:tc>
                <a:tc>
                  <a:txBody>
                    <a:bodyPr/>
                    <a:lstStyle/>
                    <a:p>
                      <a:pPr>
                        <a:defRPr sz="1800"/>
                      </a:pPr>
                      <a:r>
                        <a:rPr sz="1000"/>
                        <a:t>10615</a:t>
                      </a:r>
                    </a:p>
                  </a:txBody>
                  <a:tcPr marL="8583" marR="8583" marT="8583" marB="8583" anchor="ctr" horzOverflow="overflow">
                    <a:solidFill>
                      <a:srgbClr val="E8F0F4"/>
                    </a:solidFill>
                  </a:tcPr>
                </a:tc>
                <a:tc>
                  <a:txBody>
                    <a:bodyPr/>
                    <a:lstStyle/>
                    <a:p>
                      <a:pPr>
                        <a:defRPr sz="1800"/>
                      </a:pPr>
                      <a:r>
                        <a:rPr sz="1000"/>
                        <a:t>102735</a:t>
                      </a:r>
                    </a:p>
                  </a:txBody>
                  <a:tcPr marL="8583" marR="8583" marT="8583" marB="8583" anchor="ctr" horzOverflow="overflow">
                    <a:solidFill>
                      <a:srgbClr val="E8F0F4"/>
                    </a:solidFill>
                  </a:tcPr>
                </a:tc>
                <a:extLst>
                  <a:ext uri="{0D108BD9-81ED-4DB2-BD59-A6C34878D82A}">
                    <a16:rowId xmlns:a16="http://schemas.microsoft.com/office/drawing/2014/main" val="10018"/>
                  </a:ext>
                </a:extLst>
              </a:tr>
              <a:tr h="169862">
                <a:tc>
                  <a:txBody>
                    <a:bodyPr/>
                    <a:lstStyle/>
                    <a:p>
                      <a:pPr>
                        <a:defRPr sz="1800"/>
                      </a:pPr>
                      <a:r>
                        <a:rPr sz="1000" b="1">
                          <a:solidFill>
                            <a:srgbClr val="FFFFFF"/>
                          </a:solidFill>
                        </a:rPr>
                        <a:t>19</a:t>
                      </a:r>
                    </a:p>
                  </a:txBody>
                  <a:tcPr marL="8583" marR="8583" marT="8583" marB="8583" anchor="ctr" horzOverflow="overflow">
                    <a:solidFill>
                      <a:schemeClr val="accent1"/>
                    </a:solidFill>
                  </a:tcPr>
                </a:tc>
                <a:tc>
                  <a:txBody>
                    <a:bodyPr/>
                    <a:lstStyle/>
                    <a:p>
                      <a:pPr>
                        <a:defRPr sz="1800"/>
                      </a:pPr>
                      <a:r>
                        <a:rPr sz="1000"/>
                        <a:t>336327</a:t>
                      </a:r>
                    </a:p>
                  </a:txBody>
                  <a:tcPr marL="8583" marR="8583" marT="8583" marB="8583" anchor="ctr" horzOverflow="overflow">
                    <a:solidFill>
                      <a:srgbClr val="CDE0E8"/>
                    </a:solidFill>
                  </a:tcPr>
                </a:tc>
                <a:tc>
                  <a:txBody>
                    <a:bodyPr/>
                    <a:lstStyle/>
                    <a:p>
                      <a:pPr>
                        <a:defRPr sz="1800"/>
                      </a:pPr>
                      <a:r>
                        <a:rPr sz="1000"/>
                        <a:t>512616</a:t>
                      </a:r>
                    </a:p>
                  </a:txBody>
                  <a:tcPr marL="8583" marR="8583" marT="8583" marB="8583" anchor="ctr" horzOverflow="overflow">
                    <a:solidFill>
                      <a:srgbClr val="CDE0E8"/>
                    </a:solidFill>
                  </a:tcPr>
                </a:tc>
                <a:tc>
                  <a:txBody>
                    <a:bodyPr/>
                    <a:lstStyle/>
                    <a:p>
                      <a:pPr>
                        <a:defRPr sz="1800"/>
                      </a:pPr>
                      <a:r>
                        <a:rPr sz="1000"/>
                        <a:t>176289</a:t>
                      </a:r>
                    </a:p>
                  </a:txBody>
                  <a:tcPr marL="8583" marR="8583" marT="8583" marB="8583" anchor="ctr" horzOverflow="overflow">
                    <a:solidFill>
                      <a:srgbClr val="CDE0E8"/>
                    </a:solidFill>
                  </a:tcPr>
                </a:tc>
                <a:tc>
                  <a:txBody>
                    <a:bodyPr/>
                    <a:lstStyle/>
                    <a:p>
                      <a:pPr>
                        <a:defRPr sz="1800"/>
                      </a:pPr>
                      <a:r>
                        <a:rPr sz="1000"/>
                        <a:t>20180</a:t>
                      </a:r>
                    </a:p>
                  </a:txBody>
                  <a:tcPr marL="8583" marR="8583" marT="8583" marB="8583" anchor="ctr" horzOverflow="overflow">
                    <a:solidFill>
                      <a:srgbClr val="CDE0E8"/>
                    </a:solidFill>
                  </a:tcPr>
                </a:tc>
                <a:tc>
                  <a:txBody>
                    <a:bodyPr/>
                    <a:lstStyle/>
                    <a:p>
                      <a:pPr>
                        <a:defRPr sz="1800"/>
                      </a:pPr>
                      <a:r>
                        <a:rPr sz="1000"/>
                        <a:t>30757</a:t>
                      </a:r>
                    </a:p>
                  </a:txBody>
                  <a:tcPr marL="8583" marR="8583" marT="8583" marB="8583" anchor="ctr" horzOverflow="overflow">
                    <a:solidFill>
                      <a:srgbClr val="CDE0E8"/>
                    </a:solidFill>
                  </a:tcPr>
                </a:tc>
                <a:tc>
                  <a:txBody>
                    <a:bodyPr/>
                    <a:lstStyle/>
                    <a:p>
                      <a:pPr>
                        <a:defRPr sz="1800"/>
                      </a:pPr>
                      <a:r>
                        <a:rPr sz="1000"/>
                        <a:t>10577</a:t>
                      </a:r>
                    </a:p>
                  </a:txBody>
                  <a:tcPr marL="8583" marR="8583" marT="8583" marB="8583" anchor="ctr" horzOverflow="overflow">
                    <a:solidFill>
                      <a:srgbClr val="CDE0E8"/>
                    </a:solidFill>
                  </a:tcPr>
                </a:tc>
                <a:tc>
                  <a:txBody>
                    <a:bodyPr/>
                    <a:lstStyle/>
                    <a:p>
                      <a:pPr>
                        <a:defRPr sz="1800"/>
                      </a:pPr>
                      <a:r>
                        <a:rPr sz="1000"/>
                        <a:t>113312</a:t>
                      </a:r>
                    </a:p>
                  </a:txBody>
                  <a:tcPr marL="8583" marR="8583" marT="8583" marB="8583" anchor="ctr" horzOverflow="overflow">
                    <a:solidFill>
                      <a:srgbClr val="CDE0E8"/>
                    </a:solidFill>
                  </a:tcPr>
                </a:tc>
                <a:extLst>
                  <a:ext uri="{0D108BD9-81ED-4DB2-BD59-A6C34878D82A}">
                    <a16:rowId xmlns:a16="http://schemas.microsoft.com/office/drawing/2014/main" val="10019"/>
                  </a:ext>
                </a:extLst>
              </a:tr>
              <a:tr h="169862">
                <a:tc>
                  <a:txBody>
                    <a:bodyPr/>
                    <a:lstStyle/>
                    <a:p>
                      <a:pPr>
                        <a:defRPr sz="1800"/>
                      </a:pPr>
                      <a:r>
                        <a:rPr sz="1000" b="1">
                          <a:solidFill>
                            <a:srgbClr val="FFFFFF"/>
                          </a:solidFill>
                        </a:rPr>
                        <a:t>20</a:t>
                      </a:r>
                    </a:p>
                  </a:txBody>
                  <a:tcPr marL="8583" marR="8583" marT="8583" marB="8583" anchor="ctr" horzOverflow="overflow">
                    <a:solidFill>
                      <a:schemeClr val="accent1"/>
                    </a:solidFill>
                  </a:tcPr>
                </a:tc>
                <a:tc>
                  <a:txBody>
                    <a:bodyPr/>
                    <a:lstStyle/>
                    <a:p>
                      <a:pPr>
                        <a:defRPr sz="1800"/>
                      </a:pPr>
                      <a:r>
                        <a:rPr sz="1000"/>
                        <a:t>335116</a:t>
                      </a:r>
                    </a:p>
                  </a:txBody>
                  <a:tcPr marL="8583" marR="8583" marT="8583" marB="8583" anchor="ctr" horzOverflow="overflow">
                    <a:solidFill>
                      <a:srgbClr val="E8F0F4"/>
                    </a:solidFill>
                  </a:tcPr>
                </a:tc>
                <a:tc>
                  <a:txBody>
                    <a:bodyPr/>
                    <a:lstStyle/>
                    <a:p>
                      <a:pPr>
                        <a:defRPr sz="1800"/>
                      </a:pPr>
                      <a:r>
                        <a:rPr sz="1000"/>
                        <a:t>510771</a:t>
                      </a:r>
                    </a:p>
                  </a:txBody>
                  <a:tcPr marL="8583" marR="8583" marT="8583" marB="8583" anchor="ctr" horzOverflow="overflow">
                    <a:solidFill>
                      <a:srgbClr val="E8F0F4"/>
                    </a:solidFill>
                  </a:tcPr>
                </a:tc>
                <a:tc>
                  <a:txBody>
                    <a:bodyPr/>
                    <a:lstStyle/>
                    <a:p>
                      <a:pPr>
                        <a:defRPr sz="1800"/>
                      </a:pPr>
                      <a:r>
                        <a:rPr sz="1000"/>
                        <a:t>175655</a:t>
                      </a:r>
                    </a:p>
                  </a:txBody>
                  <a:tcPr marL="8583" marR="8583" marT="8583" marB="8583" anchor="ctr" horzOverflow="overflow">
                    <a:solidFill>
                      <a:srgbClr val="E8F0F4"/>
                    </a:solidFill>
                  </a:tcPr>
                </a:tc>
                <a:tc>
                  <a:txBody>
                    <a:bodyPr/>
                    <a:lstStyle/>
                    <a:p>
                      <a:pPr>
                        <a:defRPr sz="1800"/>
                      </a:pPr>
                      <a:r>
                        <a:rPr sz="1000"/>
                        <a:t>20107</a:t>
                      </a:r>
                    </a:p>
                  </a:txBody>
                  <a:tcPr marL="8583" marR="8583" marT="8583" marB="8583" anchor="ctr" horzOverflow="overflow">
                    <a:solidFill>
                      <a:srgbClr val="E8F0F4"/>
                    </a:solidFill>
                  </a:tcPr>
                </a:tc>
                <a:tc>
                  <a:txBody>
                    <a:bodyPr/>
                    <a:lstStyle/>
                    <a:p>
                      <a:pPr>
                        <a:defRPr sz="1800"/>
                      </a:pPr>
                      <a:r>
                        <a:rPr sz="1000"/>
                        <a:t>30646</a:t>
                      </a:r>
                    </a:p>
                  </a:txBody>
                  <a:tcPr marL="8583" marR="8583" marT="8583" marB="8583" anchor="ctr" horzOverflow="overflow">
                    <a:solidFill>
                      <a:srgbClr val="E8F0F4"/>
                    </a:solidFill>
                  </a:tcPr>
                </a:tc>
                <a:tc>
                  <a:txBody>
                    <a:bodyPr/>
                    <a:lstStyle/>
                    <a:p>
                      <a:pPr>
                        <a:defRPr sz="1800"/>
                      </a:pPr>
                      <a:r>
                        <a:rPr sz="1000"/>
                        <a:t>10539</a:t>
                      </a:r>
                    </a:p>
                  </a:txBody>
                  <a:tcPr marL="8583" marR="8583" marT="8583" marB="8583" anchor="ctr" horzOverflow="overflow">
                    <a:solidFill>
                      <a:srgbClr val="E8F0F4"/>
                    </a:solidFill>
                  </a:tcPr>
                </a:tc>
                <a:tc>
                  <a:txBody>
                    <a:bodyPr/>
                    <a:lstStyle/>
                    <a:p>
                      <a:pPr>
                        <a:defRPr sz="1800"/>
                      </a:pPr>
                      <a:r>
                        <a:rPr sz="1000"/>
                        <a:t>123851</a:t>
                      </a:r>
                    </a:p>
                  </a:txBody>
                  <a:tcPr marL="8583" marR="8583" marT="8583" marB="8583" anchor="ctr" horzOverflow="overflow">
                    <a:solidFill>
                      <a:srgbClr val="E8F0F4"/>
                    </a:solidFill>
                  </a:tcPr>
                </a:tc>
                <a:extLst>
                  <a:ext uri="{0D108BD9-81ED-4DB2-BD59-A6C34878D82A}">
                    <a16:rowId xmlns:a16="http://schemas.microsoft.com/office/drawing/2014/main" val="10020"/>
                  </a:ext>
                </a:extLst>
              </a:tr>
              <a:tr h="169862">
                <a:tc>
                  <a:txBody>
                    <a:bodyPr/>
                    <a:lstStyle/>
                    <a:p>
                      <a:pPr>
                        <a:defRPr sz="1800"/>
                      </a:pPr>
                      <a:r>
                        <a:rPr sz="1000" b="1">
                          <a:solidFill>
                            <a:srgbClr val="FFFFFF"/>
                          </a:solidFill>
                        </a:rPr>
                        <a:t>21</a:t>
                      </a:r>
                    </a:p>
                  </a:txBody>
                  <a:tcPr marL="8583" marR="8583" marT="8583" marB="8583" anchor="ctr" horzOverflow="overflow">
                    <a:solidFill>
                      <a:schemeClr val="accent1"/>
                    </a:solidFill>
                  </a:tcPr>
                </a:tc>
                <a:tc>
                  <a:txBody>
                    <a:bodyPr/>
                    <a:lstStyle/>
                    <a:p>
                      <a:pPr>
                        <a:defRPr sz="1800"/>
                      </a:pPr>
                      <a:r>
                        <a:rPr sz="1000"/>
                        <a:t>333910</a:t>
                      </a:r>
                    </a:p>
                  </a:txBody>
                  <a:tcPr marL="8583" marR="8583" marT="8583" marB="8583" anchor="ctr" horzOverflow="overflow">
                    <a:solidFill>
                      <a:srgbClr val="CDE0E8"/>
                    </a:solidFill>
                  </a:tcPr>
                </a:tc>
                <a:tc>
                  <a:txBody>
                    <a:bodyPr/>
                    <a:lstStyle/>
                    <a:p>
                      <a:pPr>
                        <a:defRPr sz="1800"/>
                      </a:pPr>
                      <a:r>
                        <a:rPr sz="1000"/>
                        <a:t>508932</a:t>
                      </a:r>
                    </a:p>
                  </a:txBody>
                  <a:tcPr marL="8583" marR="8583" marT="8583" marB="8583" anchor="ctr" horzOverflow="overflow">
                    <a:solidFill>
                      <a:srgbClr val="CDE0E8"/>
                    </a:solidFill>
                  </a:tcPr>
                </a:tc>
                <a:tc>
                  <a:txBody>
                    <a:bodyPr/>
                    <a:lstStyle/>
                    <a:p>
                      <a:pPr>
                        <a:defRPr sz="1800"/>
                      </a:pPr>
                      <a:r>
                        <a:rPr sz="1000"/>
                        <a:t>175022</a:t>
                      </a:r>
                    </a:p>
                  </a:txBody>
                  <a:tcPr marL="8583" marR="8583" marT="8583" marB="8583" anchor="ctr" horzOverflow="overflow">
                    <a:solidFill>
                      <a:srgbClr val="CDE0E8"/>
                    </a:solidFill>
                  </a:tcPr>
                </a:tc>
                <a:tc>
                  <a:txBody>
                    <a:bodyPr/>
                    <a:lstStyle/>
                    <a:p>
                      <a:pPr>
                        <a:defRPr sz="1800"/>
                      </a:pPr>
                      <a:r>
                        <a:rPr sz="1000"/>
                        <a:t>20035</a:t>
                      </a:r>
                    </a:p>
                  </a:txBody>
                  <a:tcPr marL="8583" marR="8583" marT="8583" marB="8583" anchor="ctr" horzOverflow="overflow">
                    <a:solidFill>
                      <a:srgbClr val="CDE0E8"/>
                    </a:solidFill>
                  </a:tcPr>
                </a:tc>
                <a:tc>
                  <a:txBody>
                    <a:bodyPr/>
                    <a:lstStyle/>
                    <a:p>
                      <a:pPr>
                        <a:defRPr sz="1800"/>
                      </a:pPr>
                      <a:r>
                        <a:rPr sz="1000"/>
                        <a:t>30536</a:t>
                      </a:r>
                    </a:p>
                  </a:txBody>
                  <a:tcPr marL="8583" marR="8583" marT="8583" marB="8583" anchor="ctr" horzOverflow="overflow">
                    <a:solidFill>
                      <a:srgbClr val="CDE0E8"/>
                    </a:solidFill>
                  </a:tcPr>
                </a:tc>
                <a:tc>
                  <a:txBody>
                    <a:bodyPr/>
                    <a:lstStyle/>
                    <a:p>
                      <a:pPr>
                        <a:defRPr sz="1800"/>
                      </a:pPr>
                      <a:r>
                        <a:rPr sz="1000"/>
                        <a:t>10501</a:t>
                      </a:r>
                    </a:p>
                  </a:txBody>
                  <a:tcPr marL="8583" marR="8583" marT="8583" marB="8583" anchor="ctr" horzOverflow="overflow">
                    <a:solidFill>
                      <a:srgbClr val="CDE0E8"/>
                    </a:solidFill>
                  </a:tcPr>
                </a:tc>
                <a:tc>
                  <a:txBody>
                    <a:bodyPr/>
                    <a:lstStyle/>
                    <a:p>
                      <a:pPr>
                        <a:defRPr sz="1800"/>
                      </a:pPr>
                      <a:r>
                        <a:rPr sz="1000"/>
                        <a:t>134352</a:t>
                      </a:r>
                    </a:p>
                  </a:txBody>
                  <a:tcPr marL="8583" marR="8583" marT="8583" marB="8583" anchor="ctr" horzOverflow="overflow">
                    <a:solidFill>
                      <a:srgbClr val="CDE0E8"/>
                    </a:solidFill>
                  </a:tcPr>
                </a:tc>
                <a:extLst>
                  <a:ext uri="{0D108BD9-81ED-4DB2-BD59-A6C34878D82A}">
                    <a16:rowId xmlns:a16="http://schemas.microsoft.com/office/drawing/2014/main" val="10021"/>
                  </a:ext>
                </a:extLst>
              </a:tr>
              <a:tr h="169862">
                <a:tc>
                  <a:txBody>
                    <a:bodyPr/>
                    <a:lstStyle/>
                    <a:p>
                      <a:pPr>
                        <a:defRPr sz="1800"/>
                      </a:pPr>
                      <a:r>
                        <a:rPr sz="1000" b="1">
                          <a:solidFill>
                            <a:srgbClr val="FFFFFF"/>
                          </a:solidFill>
                        </a:rPr>
                        <a:t>22</a:t>
                      </a:r>
                    </a:p>
                  </a:txBody>
                  <a:tcPr marL="8583" marR="8583" marT="8583" marB="8583" anchor="ctr" horzOverflow="overflow">
                    <a:solidFill>
                      <a:schemeClr val="accent1"/>
                    </a:solidFill>
                  </a:tcPr>
                </a:tc>
                <a:tc>
                  <a:txBody>
                    <a:bodyPr/>
                    <a:lstStyle/>
                    <a:p>
                      <a:pPr>
                        <a:defRPr sz="1800"/>
                      </a:pPr>
                      <a:r>
                        <a:rPr sz="1000"/>
                        <a:t>332708</a:t>
                      </a:r>
                    </a:p>
                  </a:txBody>
                  <a:tcPr marL="8583" marR="8583" marT="8583" marB="8583" anchor="ctr" horzOverflow="overflow">
                    <a:solidFill>
                      <a:srgbClr val="E8F0F4"/>
                    </a:solidFill>
                  </a:tcPr>
                </a:tc>
                <a:tc>
                  <a:txBody>
                    <a:bodyPr/>
                    <a:lstStyle/>
                    <a:p>
                      <a:pPr>
                        <a:defRPr sz="1800"/>
                      </a:pPr>
                      <a:r>
                        <a:rPr sz="1000"/>
                        <a:t>507100</a:t>
                      </a:r>
                    </a:p>
                  </a:txBody>
                  <a:tcPr marL="8583" marR="8583" marT="8583" marB="8583" anchor="ctr" horzOverflow="overflow">
                    <a:solidFill>
                      <a:srgbClr val="E8F0F4"/>
                    </a:solidFill>
                  </a:tcPr>
                </a:tc>
                <a:tc>
                  <a:txBody>
                    <a:bodyPr/>
                    <a:lstStyle/>
                    <a:p>
                      <a:pPr>
                        <a:defRPr sz="1800"/>
                      </a:pPr>
                      <a:r>
                        <a:rPr sz="1000"/>
                        <a:t>174392</a:t>
                      </a:r>
                    </a:p>
                  </a:txBody>
                  <a:tcPr marL="8583" marR="8583" marT="8583" marB="8583" anchor="ctr" horzOverflow="overflow">
                    <a:solidFill>
                      <a:srgbClr val="E8F0F4"/>
                    </a:solidFill>
                  </a:tcPr>
                </a:tc>
                <a:tc>
                  <a:txBody>
                    <a:bodyPr/>
                    <a:lstStyle/>
                    <a:p>
                      <a:pPr>
                        <a:defRPr sz="1800"/>
                      </a:pPr>
                      <a:r>
                        <a:rPr sz="1000"/>
                        <a:t>19962</a:t>
                      </a:r>
                    </a:p>
                  </a:txBody>
                  <a:tcPr marL="8583" marR="8583" marT="8583" marB="8583" anchor="ctr" horzOverflow="overflow">
                    <a:solidFill>
                      <a:srgbClr val="E8F0F4"/>
                    </a:solidFill>
                  </a:tcPr>
                </a:tc>
                <a:tc>
                  <a:txBody>
                    <a:bodyPr/>
                    <a:lstStyle/>
                    <a:p>
                      <a:pPr>
                        <a:defRPr sz="1800"/>
                      </a:pPr>
                      <a:r>
                        <a:rPr sz="1000"/>
                        <a:t>30426</a:t>
                      </a:r>
                    </a:p>
                  </a:txBody>
                  <a:tcPr marL="8583" marR="8583" marT="8583" marB="8583" anchor="ctr" horzOverflow="overflow">
                    <a:solidFill>
                      <a:srgbClr val="E8F0F4"/>
                    </a:solidFill>
                  </a:tcPr>
                </a:tc>
                <a:tc>
                  <a:txBody>
                    <a:bodyPr/>
                    <a:lstStyle/>
                    <a:p>
                      <a:pPr>
                        <a:defRPr sz="1800"/>
                      </a:pPr>
                      <a:r>
                        <a:rPr sz="1000"/>
                        <a:t>10464</a:t>
                      </a:r>
                    </a:p>
                  </a:txBody>
                  <a:tcPr marL="8583" marR="8583" marT="8583" marB="8583" anchor="ctr" horzOverflow="overflow">
                    <a:solidFill>
                      <a:srgbClr val="E8F0F4"/>
                    </a:solidFill>
                  </a:tcPr>
                </a:tc>
                <a:tc>
                  <a:txBody>
                    <a:bodyPr/>
                    <a:lstStyle/>
                    <a:p>
                      <a:pPr>
                        <a:defRPr sz="1800"/>
                      </a:pPr>
                      <a:r>
                        <a:rPr sz="1000"/>
                        <a:t>144816</a:t>
                      </a:r>
                    </a:p>
                  </a:txBody>
                  <a:tcPr marL="8583" marR="8583" marT="8583" marB="8583" anchor="ctr" horzOverflow="overflow">
                    <a:solidFill>
                      <a:srgbClr val="E8F0F4"/>
                    </a:solidFill>
                  </a:tcPr>
                </a:tc>
                <a:extLst>
                  <a:ext uri="{0D108BD9-81ED-4DB2-BD59-A6C34878D82A}">
                    <a16:rowId xmlns:a16="http://schemas.microsoft.com/office/drawing/2014/main" val="10022"/>
                  </a:ext>
                </a:extLst>
              </a:tr>
              <a:tr h="169862">
                <a:tc>
                  <a:txBody>
                    <a:bodyPr/>
                    <a:lstStyle/>
                    <a:p>
                      <a:pPr>
                        <a:defRPr sz="1800"/>
                      </a:pPr>
                      <a:r>
                        <a:rPr sz="1000" b="1">
                          <a:solidFill>
                            <a:srgbClr val="FFFFFF"/>
                          </a:solidFill>
                        </a:rPr>
                        <a:t>23</a:t>
                      </a:r>
                    </a:p>
                  </a:txBody>
                  <a:tcPr marL="8583" marR="8583" marT="8583" marB="8583" anchor="ctr" horzOverflow="overflow">
                    <a:solidFill>
                      <a:schemeClr val="accent1"/>
                    </a:solidFill>
                  </a:tcPr>
                </a:tc>
                <a:tc>
                  <a:txBody>
                    <a:bodyPr/>
                    <a:lstStyle/>
                    <a:p>
                      <a:pPr>
                        <a:defRPr sz="1800"/>
                      </a:pPr>
                      <a:r>
                        <a:rPr sz="1000"/>
                        <a:t>331511</a:t>
                      </a:r>
                    </a:p>
                  </a:txBody>
                  <a:tcPr marL="8583" marR="8583" marT="8583" marB="8583" anchor="ctr" horzOverflow="overflow">
                    <a:solidFill>
                      <a:srgbClr val="CDE0E8"/>
                    </a:solidFill>
                  </a:tcPr>
                </a:tc>
                <a:tc>
                  <a:txBody>
                    <a:bodyPr/>
                    <a:lstStyle/>
                    <a:p>
                      <a:pPr>
                        <a:defRPr sz="1800"/>
                      </a:pPr>
                      <a:r>
                        <a:rPr sz="1000"/>
                        <a:t>505274</a:t>
                      </a:r>
                    </a:p>
                  </a:txBody>
                  <a:tcPr marL="8583" marR="8583" marT="8583" marB="8583" anchor="ctr" horzOverflow="overflow">
                    <a:solidFill>
                      <a:srgbClr val="CDE0E8"/>
                    </a:solidFill>
                  </a:tcPr>
                </a:tc>
                <a:tc>
                  <a:txBody>
                    <a:bodyPr/>
                    <a:lstStyle/>
                    <a:p>
                      <a:pPr>
                        <a:defRPr sz="1800"/>
                      </a:pPr>
                      <a:r>
                        <a:rPr sz="1000"/>
                        <a:t>173763</a:t>
                      </a:r>
                    </a:p>
                  </a:txBody>
                  <a:tcPr marL="8583" marR="8583" marT="8583" marB="8583" anchor="ctr" horzOverflow="overflow">
                    <a:solidFill>
                      <a:srgbClr val="CDE0E8"/>
                    </a:solidFill>
                  </a:tcPr>
                </a:tc>
                <a:tc>
                  <a:txBody>
                    <a:bodyPr/>
                    <a:lstStyle/>
                    <a:p>
                      <a:pPr>
                        <a:defRPr sz="1800"/>
                      </a:pPr>
                      <a:r>
                        <a:rPr sz="1000"/>
                        <a:t>19891</a:t>
                      </a:r>
                    </a:p>
                  </a:txBody>
                  <a:tcPr marL="8583" marR="8583" marT="8583" marB="8583" anchor="ctr" horzOverflow="overflow">
                    <a:solidFill>
                      <a:srgbClr val="CDE0E8"/>
                    </a:solidFill>
                  </a:tcPr>
                </a:tc>
                <a:tc>
                  <a:txBody>
                    <a:bodyPr/>
                    <a:lstStyle/>
                    <a:p>
                      <a:pPr>
                        <a:defRPr sz="1800"/>
                      </a:pPr>
                      <a:r>
                        <a:rPr sz="1000"/>
                        <a:t>30316</a:t>
                      </a:r>
                    </a:p>
                  </a:txBody>
                  <a:tcPr marL="8583" marR="8583" marT="8583" marB="8583" anchor="ctr" horzOverflow="overflow">
                    <a:solidFill>
                      <a:srgbClr val="CDE0E8"/>
                    </a:solidFill>
                  </a:tcPr>
                </a:tc>
                <a:tc>
                  <a:txBody>
                    <a:bodyPr/>
                    <a:lstStyle/>
                    <a:p>
                      <a:pPr>
                        <a:defRPr sz="1800"/>
                      </a:pPr>
                      <a:r>
                        <a:rPr sz="1000"/>
                        <a:t>10425</a:t>
                      </a:r>
                    </a:p>
                  </a:txBody>
                  <a:tcPr marL="8583" marR="8583" marT="8583" marB="8583" anchor="ctr" horzOverflow="overflow">
                    <a:solidFill>
                      <a:srgbClr val="CDE0E8"/>
                    </a:solidFill>
                  </a:tcPr>
                </a:tc>
                <a:tc>
                  <a:txBody>
                    <a:bodyPr/>
                    <a:lstStyle/>
                    <a:p>
                      <a:pPr>
                        <a:defRPr sz="1800"/>
                      </a:pPr>
                      <a:r>
                        <a:rPr sz="1000"/>
                        <a:t>155241</a:t>
                      </a:r>
                    </a:p>
                  </a:txBody>
                  <a:tcPr marL="8583" marR="8583" marT="8583" marB="8583" anchor="ctr" horzOverflow="overflow">
                    <a:solidFill>
                      <a:srgbClr val="CDE0E8"/>
                    </a:solidFill>
                  </a:tcPr>
                </a:tc>
                <a:extLst>
                  <a:ext uri="{0D108BD9-81ED-4DB2-BD59-A6C34878D82A}">
                    <a16:rowId xmlns:a16="http://schemas.microsoft.com/office/drawing/2014/main" val="10023"/>
                  </a:ext>
                </a:extLst>
              </a:tr>
              <a:tr h="168275">
                <a:tc>
                  <a:txBody>
                    <a:bodyPr/>
                    <a:lstStyle/>
                    <a:p>
                      <a:pPr>
                        <a:defRPr sz="1800"/>
                      </a:pPr>
                      <a:r>
                        <a:rPr sz="1000" b="1">
                          <a:solidFill>
                            <a:srgbClr val="FFFFFF"/>
                          </a:solidFill>
                        </a:rPr>
                        <a:t>24</a:t>
                      </a:r>
                    </a:p>
                  </a:txBody>
                  <a:tcPr marL="8583" marR="8583" marT="8583" marB="8583" anchor="ctr" horzOverflow="overflow">
                    <a:solidFill>
                      <a:schemeClr val="accent1"/>
                    </a:solidFill>
                  </a:tcPr>
                </a:tc>
                <a:tc>
                  <a:txBody>
                    <a:bodyPr/>
                    <a:lstStyle/>
                    <a:p>
                      <a:pPr>
                        <a:defRPr sz="1800"/>
                      </a:pPr>
                      <a:r>
                        <a:rPr sz="1000"/>
                        <a:t>330317</a:t>
                      </a:r>
                    </a:p>
                  </a:txBody>
                  <a:tcPr marL="8583" marR="8583" marT="8583" marB="8583" anchor="ctr" horzOverflow="overflow">
                    <a:solidFill>
                      <a:srgbClr val="E8F0F4"/>
                    </a:solidFill>
                  </a:tcPr>
                </a:tc>
                <a:tc>
                  <a:txBody>
                    <a:bodyPr/>
                    <a:lstStyle/>
                    <a:p>
                      <a:pPr>
                        <a:defRPr sz="1800"/>
                      </a:pPr>
                      <a:r>
                        <a:rPr sz="1000"/>
                        <a:t>503455</a:t>
                      </a:r>
                    </a:p>
                  </a:txBody>
                  <a:tcPr marL="8583" marR="8583" marT="8583" marB="8583" anchor="ctr" horzOverflow="overflow">
                    <a:solidFill>
                      <a:srgbClr val="E8F0F4"/>
                    </a:solidFill>
                  </a:tcPr>
                </a:tc>
                <a:tc>
                  <a:txBody>
                    <a:bodyPr/>
                    <a:lstStyle/>
                    <a:p>
                      <a:pPr>
                        <a:defRPr sz="1800"/>
                      </a:pPr>
                      <a:r>
                        <a:rPr sz="1000"/>
                        <a:t>173138</a:t>
                      </a:r>
                    </a:p>
                  </a:txBody>
                  <a:tcPr marL="8583" marR="8583" marT="8583" marB="8583" anchor="ctr" horzOverflow="overflow">
                    <a:solidFill>
                      <a:srgbClr val="E8F0F4"/>
                    </a:solidFill>
                  </a:tcPr>
                </a:tc>
                <a:tc>
                  <a:txBody>
                    <a:bodyPr/>
                    <a:lstStyle/>
                    <a:p>
                      <a:pPr>
                        <a:defRPr sz="1800"/>
                      </a:pPr>
                      <a:r>
                        <a:rPr sz="1000"/>
                        <a:t>19819</a:t>
                      </a:r>
                    </a:p>
                  </a:txBody>
                  <a:tcPr marL="8583" marR="8583" marT="8583" marB="8583" anchor="ctr" horzOverflow="overflow">
                    <a:solidFill>
                      <a:srgbClr val="E8F0F4"/>
                    </a:solidFill>
                  </a:tcPr>
                </a:tc>
                <a:tc>
                  <a:txBody>
                    <a:bodyPr/>
                    <a:lstStyle/>
                    <a:p>
                      <a:pPr>
                        <a:defRPr sz="1800"/>
                      </a:pPr>
                      <a:r>
                        <a:rPr sz="1000"/>
                        <a:t>30207</a:t>
                      </a:r>
                    </a:p>
                  </a:txBody>
                  <a:tcPr marL="8583" marR="8583" marT="8583" marB="8583" anchor="ctr" horzOverflow="overflow">
                    <a:solidFill>
                      <a:srgbClr val="E8F0F4"/>
                    </a:solidFill>
                  </a:tcPr>
                </a:tc>
                <a:tc>
                  <a:txBody>
                    <a:bodyPr/>
                    <a:lstStyle/>
                    <a:p>
                      <a:pPr>
                        <a:defRPr sz="1800"/>
                      </a:pPr>
                      <a:r>
                        <a:rPr sz="1000"/>
                        <a:t>10388</a:t>
                      </a:r>
                    </a:p>
                  </a:txBody>
                  <a:tcPr marL="8583" marR="8583" marT="8583" marB="8583" anchor="ctr" horzOverflow="overflow">
                    <a:solidFill>
                      <a:srgbClr val="E8F0F4"/>
                    </a:solidFill>
                  </a:tcPr>
                </a:tc>
                <a:tc>
                  <a:txBody>
                    <a:bodyPr/>
                    <a:lstStyle/>
                    <a:p>
                      <a:pPr>
                        <a:defRPr sz="1800"/>
                      </a:pPr>
                      <a:r>
                        <a:rPr sz="1000"/>
                        <a:t>165629</a:t>
                      </a:r>
                    </a:p>
                  </a:txBody>
                  <a:tcPr marL="8583" marR="8583" marT="8583" marB="8583" anchor="ctr" horzOverflow="overflow">
                    <a:solidFill>
                      <a:srgbClr val="E8F0F4"/>
                    </a:solidFill>
                  </a:tcPr>
                </a:tc>
                <a:extLst>
                  <a:ext uri="{0D108BD9-81ED-4DB2-BD59-A6C34878D82A}">
                    <a16:rowId xmlns:a16="http://schemas.microsoft.com/office/drawing/2014/main" val="10024"/>
                  </a:ext>
                </a:extLst>
              </a:tr>
              <a:tr h="169862">
                <a:tc>
                  <a:txBody>
                    <a:bodyPr/>
                    <a:lstStyle/>
                    <a:p>
                      <a:pPr>
                        <a:defRPr sz="1800"/>
                      </a:pPr>
                      <a:r>
                        <a:rPr sz="1000" b="1">
                          <a:solidFill>
                            <a:srgbClr val="FFFFFF"/>
                          </a:solidFill>
                        </a:rPr>
                        <a:t>25</a:t>
                      </a:r>
                    </a:p>
                  </a:txBody>
                  <a:tcPr marL="8583" marR="8583" marT="8583" marB="8583" anchor="ctr" horzOverflow="overflow">
                    <a:solidFill>
                      <a:schemeClr val="accent1"/>
                    </a:solidFill>
                  </a:tcPr>
                </a:tc>
                <a:tc>
                  <a:txBody>
                    <a:bodyPr/>
                    <a:lstStyle/>
                    <a:p>
                      <a:pPr>
                        <a:defRPr sz="1800"/>
                      </a:pPr>
                      <a:r>
                        <a:rPr sz="1000"/>
                        <a:t>329128</a:t>
                      </a:r>
                    </a:p>
                  </a:txBody>
                  <a:tcPr marL="8583" marR="8583" marT="8583" marB="8583" anchor="ctr" horzOverflow="overflow">
                    <a:solidFill>
                      <a:srgbClr val="CDE0E8"/>
                    </a:solidFill>
                  </a:tcPr>
                </a:tc>
                <a:tc>
                  <a:txBody>
                    <a:bodyPr/>
                    <a:lstStyle/>
                    <a:p>
                      <a:pPr>
                        <a:defRPr sz="1800"/>
                      </a:pPr>
                      <a:r>
                        <a:rPr sz="1000"/>
                        <a:t>501643</a:t>
                      </a:r>
                    </a:p>
                  </a:txBody>
                  <a:tcPr marL="8583" marR="8583" marT="8583" marB="8583" anchor="ctr" horzOverflow="overflow">
                    <a:solidFill>
                      <a:srgbClr val="CDE0E8"/>
                    </a:solidFill>
                  </a:tcPr>
                </a:tc>
                <a:tc>
                  <a:txBody>
                    <a:bodyPr/>
                    <a:lstStyle/>
                    <a:p>
                      <a:pPr>
                        <a:defRPr sz="1800"/>
                      </a:pPr>
                      <a:r>
                        <a:rPr sz="1000"/>
                        <a:t>172515</a:t>
                      </a:r>
                    </a:p>
                  </a:txBody>
                  <a:tcPr marL="8583" marR="8583" marT="8583" marB="8583" anchor="ctr" horzOverflow="overflow">
                    <a:solidFill>
                      <a:srgbClr val="CDE0E8"/>
                    </a:solidFill>
                  </a:tcPr>
                </a:tc>
                <a:tc>
                  <a:txBody>
                    <a:bodyPr/>
                    <a:lstStyle/>
                    <a:p>
                      <a:pPr>
                        <a:defRPr sz="1800"/>
                      </a:pPr>
                      <a:r>
                        <a:rPr sz="1000"/>
                        <a:t>19748</a:t>
                      </a:r>
                    </a:p>
                  </a:txBody>
                  <a:tcPr marL="8583" marR="8583" marT="8583" marB="8583" anchor="ctr" horzOverflow="overflow">
                    <a:solidFill>
                      <a:srgbClr val="CDE0E8"/>
                    </a:solidFill>
                  </a:tcPr>
                </a:tc>
                <a:tc>
                  <a:txBody>
                    <a:bodyPr/>
                    <a:lstStyle/>
                    <a:p>
                      <a:pPr>
                        <a:defRPr sz="1800"/>
                      </a:pPr>
                      <a:r>
                        <a:rPr sz="1000"/>
                        <a:t>30099</a:t>
                      </a:r>
                    </a:p>
                  </a:txBody>
                  <a:tcPr marL="8583" marR="8583" marT="8583" marB="8583" anchor="ctr" horzOverflow="overflow">
                    <a:solidFill>
                      <a:srgbClr val="CDE0E8"/>
                    </a:solidFill>
                  </a:tcPr>
                </a:tc>
                <a:tc>
                  <a:txBody>
                    <a:bodyPr/>
                    <a:lstStyle/>
                    <a:p>
                      <a:pPr>
                        <a:defRPr sz="1800"/>
                      </a:pPr>
                      <a:r>
                        <a:rPr sz="1000"/>
                        <a:t>10351</a:t>
                      </a:r>
                    </a:p>
                  </a:txBody>
                  <a:tcPr marL="8583" marR="8583" marT="8583" marB="8583" anchor="ctr" horzOverflow="overflow">
                    <a:solidFill>
                      <a:srgbClr val="CDE0E8"/>
                    </a:solidFill>
                  </a:tcPr>
                </a:tc>
                <a:tc>
                  <a:txBody>
                    <a:bodyPr/>
                    <a:lstStyle/>
                    <a:p>
                      <a:pPr>
                        <a:defRPr sz="1800"/>
                      </a:pPr>
                      <a:r>
                        <a:rPr sz="1000"/>
                        <a:t>175980</a:t>
                      </a:r>
                    </a:p>
                  </a:txBody>
                  <a:tcPr marL="8583" marR="8583" marT="8583" marB="8583" anchor="ctr" horzOverflow="overflow">
                    <a:solidFill>
                      <a:srgbClr val="CDE0E8"/>
                    </a:solidFill>
                  </a:tcPr>
                </a:tc>
                <a:extLst>
                  <a:ext uri="{0D108BD9-81ED-4DB2-BD59-A6C34878D82A}">
                    <a16:rowId xmlns:a16="http://schemas.microsoft.com/office/drawing/2014/main" val="10025"/>
                  </a:ext>
                </a:extLst>
              </a:tr>
            </a:tbl>
          </a:graphicData>
        </a:graphic>
      </p:graphicFrame>
      <p:pic>
        <p:nvPicPr>
          <p:cNvPr id="112" name="image.png" descr="image.png"/>
          <p:cNvPicPr>
            <a:picLocks noChangeAspect="1"/>
          </p:cNvPicPr>
          <p:nvPr/>
        </p:nvPicPr>
        <p:blipFill>
          <a:blip r:embed="rId2">
            <a:extLst/>
          </a:blip>
          <a:stretch>
            <a:fillRect/>
          </a:stretch>
        </p:blipFill>
        <p:spPr>
          <a:xfrm>
            <a:off x="609600" y="261937"/>
            <a:ext cx="8229600" cy="1146176"/>
          </a:xfrm>
          <a:prstGeom prst="rect">
            <a:avLst/>
          </a:prstGeom>
          <a:ln w="12700">
            <a:miter lim="400000"/>
          </a:ln>
        </p:spPr>
      </p:pic>
      <p:sp>
        <p:nvSpPr>
          <p:cNvPr id="113" name="Slide Number"/>
          <p:cNvSpPr txBox="1">
            <a:spLocks noGrp="1"/>
          </p:cNvSpPr>
          <p:nvPr>
            <p:ph type="sldNum" sz="quarter" idx="2"/>
          </p:nvPr>
        </p:nvSpPr>
        <p:spPr>
          <a:xfrm>
            <a:off x="8839053" y="6546877"/>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4</a:t>
            </a:fld>
            <a:endParaRPr/>
          </a:p>
        </p:txBody>
      </p:sp>
      <p:sp>
        <p:nvSpPr>
          <p:cNvPr id="114" name="Arrow"/>
          <p:cNvSpPr/>
          <p:nvPr/>
        </p:nvSpPr>
        <p:spPr>
          <a:xfrm>
            <a:off x="1308100" y="2063750"/>
            <a:ext cx="977900" cy="485775"/>
          </a:xfrm>
          <a:prstGeom prst="rightArrow">
            <a:avLst>
              <a:gd name="adj1" fmla="val 50000"/>
              <a:gd name="adj2" fmla="val 50001"/>
            </a:avLst>
          </a:prstGeom>
          <a:solidFill>
            <a:schemeClr val="accent1"/>
          </a:solidFill>
          <a:ln w="54999">
            <a:solidFill>
              <a:srgbClr val="1E768C"/>
            </a:solidFill>
          </a:ln>
        </p:spPr>
        <p:txBody>
          <a:bodyPr lIns="45719" rIns="45719" anchor="ctr"/>
          <a:lstStyle/>
          <a:p>
            <a:pPr algn="ctr">
              <a:defRPr>
                <a:solidFill>
                  <a:srgbClr val="FFFFFF"/>
                </a:solidFill>
              </a:defRPr>
            </a:pPr>
            <a:endParaRPr/>
          </a:p>
        </p:txBody>
      </p:sp>
      <p:sp>
        <p:nvSpPr>
          <p:cNvPr id="115" name="Arrow"/>
          <p:cNvSpPr/>
          <p:nvPr/>
        </p:nvSpPr>
        <p:spPr>
          <a:xfrm>
            <a:off x="1289050" y="2768600"/>
            <a:ext cx="977900" cy="484188"/>
          </a:xfrm>
          <a:prstGeom prst="rightArrow">
            <a:avLst>
              <a:gd name="adj1" fmla="val 50000"/>
              <a:gd name="adj2" fmla="val 49996"/>
            </a:avLst>
          </a:prstGeom>
          <a:solidFill>
            <a:schemeClr val="accent1"/>
          </a:solidFill>
          <a:ln w="54999">
            <a:solidFill>
              <a:srgbClr val="1E768C"/>
            </a:solidFill>
          </a:ln>
        </p:spPr>
        <p:txBody>
          <a:bodyPr lIns="45719" rIns="45719" anchor="ctr"/>
          <a:lstStyle/>
          <a:p>
            <a:pPr algn="ctr">
              <a:defRPr>
                <a:solidFill>
                  <a:srgbClr val="FFFFFF"/>
                </a:solidFill>
              </a:defRPr>
            </a:pPr>
            <a:endParaRPr/>
          </a:p>
        </p:txBody>
      </p:sp>
      <p:sp>
        <p:nvSpPr>
          <p:cNvPr id="116" name="Arrow"/>
          <p:cNvSpPr/>
          <p:nvPr/>
        </p:nvSpPr>
        <p:spPr>
          <a:xfrm>
            <a:off x="1289050" y="3775075"/>
            <a:ext cx="977900" cy="484188"/>
          </a:xfrm>
          <a:prstGeom prst="rightArrow">
            <a:avLst>
              <a:gd name="adj1" fmla="val 50000"/>
              <a:gd name="adj2" fmla="val 49996"/>
            </a:avLst>
          </a:prstGeom>
          <a:solidFill>
            <a:schemeClr val="accent1"/>
          </a:solidFill>
          <a:ln w="54999">
            <a:solidFill>
              <a:srgbClr val="1E768C"/>
            </a:solidFill>
          </a:ln>
        </p:spPr>
        <p:txBody>
          <a:bodyPr lIns="45719" rIns="45719" anchor="ctr"/>
          <a:lstStyle/>
          <a:p>
            <a:pPr algn="ctr">
              <a:defRPr>
                <a:solidFill>
                  <a:srgbClr val="FFFFFF"/>
                </a:solidFill>
              </a:defRPr>
            </a:pPr>
            <a:endParaRPr/>
          </a:p>
        </p:txBody>
      </p:sp>
      <p:sp>
        <p:nvSpPr>
          <p:cNvPr id="117" name="Arrow"/>
          <p:cNvSpPr/>
          <p:nvPr/>
        </p:nvSpPr>
        <p:spPr>
          <a:xfrm>
            <a:off x="7562850" y="3775075"/>
            <a:ext cx="977900" cy="484188"/>
          </a:xfrm>
          <a:prstGeom prst="leftArrow">
            <a:avLst>
              <a:gd name="adj1" fmla="val 50000"/>
              <a:gd name="adj2" fmla="val 49996"/>
            </a:avLst>
          </a:prstGeom>
          <a:solidFill>
            <a:schemeClr val="accent1"/>
          </a:solidFill>
          <a:ln w="54999">
            <a:solidFill>
              <a:srgbClr val="1E768C"/>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88" name="Slide Number"/>
          <p:cNvSpPr txBox="1">
            <a:spLocks noGrp="1"/>
          </p:cNvSpPr>
          <p:nvPr>
            <p:ph type="sldNum" sz="quarter" idx="2"/>
          </p:nvPr>
        </p:nvSpPr>
        <p:spPr>
          <a:xfrm>
            <a:off x="8761725" y="6522531"/>
            <a:ext cx="252100" cy="25133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89" name="Video Image for Login.001.png.001.jpeg" descr="Video Image for Login.001.png.001.jpeg"/>
          <p:cNvPicPr>
            <a:picLocks noChangeAspect="1"/>
          </p:cNvPicPr>
          <p:nvPr/>
        </p:nvPicPr>
        <p:blipFill>
          <a:blip r:embed="rId3">
            <a:extLst/>
          </a:blip>
          <a:stretch>
            <a:fillRect/>
          </a:stretch>
        </p:blipFill>
        <p:spPr>
          <a:xfrm>
            <a:off x="624304" y="1462421"/>
            <a:ext cx="7895392" cy="444115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p:cNvSpPr txBox="1">
            <a:spLocks noGrp="1"/>
          </p:cNvSpPr>
          <p:nvPr>
            <p:ph type="body" idx="4294967295"/>
          </p:nvPr>
        </p:nvSpPr>
        <p:spPr>
          <a:xfrm>
            <a:off x="457200" y="1481137"/>
            <a:ext cx="8229600" cy="4525963"/>
          </a:xfrm>
          <a:prstGeom prst="rect">
            <a:avLst/>
          </a:prstGeom>
        </p:spPr>
        <p:txBody>
          <a:bodyPr>
            <a:normAutofit/>
          </a:bodyPr>
          <a:lstStyle/>
          <a:p>
            <a:pPr marL="0" indent="105790" defTabSz="896111">
              <a:spcBef>
                <a:spcPts val="300"/>
              </a:spcBef>
              <a:buSzTx/>
              <a:buFont typeface="Wingdings 3"/>
              <a:buNone/>
              <a:defRPr sz="1960"/>
            </a:pPr>
            <a:r>
              <a:t>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a:t>
            </a:r>
          </a:p>
          <a:p>
            <a:pPr marL="0" indent="105790" defTabSz="896111">
              <a:spcBef>
                <a:spcPts val="300"/>
              </a:spcBef>
              <a:buSzTx/>
              <a:buFont typeface="Wingdings 3"/>
              <a:buNone/>
              <a:defRPr sz="2646"/>
            </a:pPr>
            <a:endParaRPr sz="1960"/>
          </a:p>
          <a:p>
            <a:pPr marL="0" indent="105790" defTabSz="896111">
              <a:spcBef>
                <a:spcPts val="300"/>
              </a:spcBef>
              <a:buSzTx/>
              <a:buFont typeface="Wingdings 3"/>
              <a:buNone/>
              <a:defRPr sz="1960"/>
            </a:pPr>
            <a:r>
              <a:t>When your Approved Webinar Host contacts you to answer any</a:t>
            </a:r>
          </a:p>
          <a:p>
            <a:pPr marL="0" indent="105790" defTabSz="896111">
              <a:spcBef>
                <a:spcPts val="300"/>
              </a:spcBef>
              <a:buSzTx/>
              <a:buFont typeface="Wingdings 3"/>
              <a:buNone/>
              <a:defRPr sz="1960"/>
            </a:pPr>
            <a:r>
              <a:t> questions you might have about your federal benefits and/or</a:t>
            </a:r>
          </a:p>
          <a:p>
            <a:pPr marL="0" indent="105790" defTabSz="896111">
              <a:spcBef>
                <a:spcPts val="300"/>
              </a:spcBef>
              <a:buSzTx/>
              <a:buFont typeface="Wingdings 3"/>
              <a:buNone/>
              <a:defRPr sz="1960"/>
            </a:pPr>
            <a:r>
              <a:t> federal retirement, we suggest your reach back out to them. </a:t>
            </a:r>
          </a:p>
          <a:p>
            <a:pPr marL="0" indent="105790" defTabSz="896111">
              <a:spcBef>
                <a:spcPts val="300"/>
              </a:spcBef>
              <a:buSzTx/>
              <a:buFont typeface="Wingdings 3"/>
              <a:buNone/>
              <a:defRPr sz="1960"/>
            </a:pPr>
            <a:endParaRPr/>
          </a:p>
          <a:p>
            <a:pPr marL="0" indent="105790" defTabSz="896111">
              <a:spcBef>
                <a:spcPts val="300"/>
              </a:spcBef>
              <a:buSzTx/>
              <a:buFont typeface="Wingdings 3"/>
              <a:buNone/>
              <a:defRPr sz="1960"/>
            </a:pPr>
            <a:r>
              <a:t>The more you know, the better your federal retirement will be!</a:t>
            </a:r>
          </a:p>
        </p:txBody>
      </p:sp>
      <p:pic>
        <p:nvPicPr>
          <p:cNvPr id="120"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21" name="Slide Number"/>
          <p:cNvSpPr txBox="1">
            <a:spLocks noGrp="1"/>
          </p:cNvSpPr>
          <p:nvPr>
            <p:ph type="sldNum" sz="quarter" idx="2"/>
          </p:nvPr>
        </p:nvSpPr>
        <p:spPr>
          <a:xfrm>
            <a:off x="8839053" y="6546877"/>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Your Life Expectancy…"/>
          <p:cNvSpPr txBox="1">
            <a:spLocks noGrp="1"/>
          </p:cNvSpPr>
          <p:nvPr>
            <p:ph type="body" idx="4294967295"/>
          </p:nvPr>
        </p:nvSpPr>
        <p:spPr>
          <a:xfrm>
            <a:off x="457200" y="1481137"/>
            <a:ext cx="8229600" cy="4525963"/>
          </a:xfrm>
          <a:prstGeom prst="rect">
            <a:avLst/>
          </a:prstGeom>
        </p:spPr>
        <p:txBody>
          <a:bodyPr>
            <a:normAutofit/>
          </a:bodyPr>
          <a:lstStyle/>
          <a:p>
            <a:pPr marL="525779" indent="-394715" defTabSz="877823">
              <a:spcBef>
                <a:spcPts val="300"/>
              </a:spcBef>
              <a:buClr>
                <a:srgbClr val="000000"/>
              </a:buClr>
              <a:buChar char=""/>
              <a:defRPr sz="2592"/>
            </a:pPr>
            <a:endParaRPr/>
          </a:p>
          <a:p>
            <a:pPr marL="525779" indent="-394715" defTabSz="877823">
              <a:spcBef>
                <a:spcPts val="300"/>
              </a:spcBef>
              <a:buClr>
                <a:srgbClr val="000000"/>
              </a:buClr>
              <a:buChar char=""/>
              <a:defRPr sz="2592"/>
            </a:pPr>
            <a:r>
              <a:t>Your Life Expectancy</a:t>
            </a:r>
          </a:p>
          <a:p>
            <a:pPr marL="525779" indent="-394715" defTabSz="877823">
              <a:spcBef>
                <a:spcPts val="300"/>
              </a:spcBef>
              <a:buClr>
                <a:srgbClr val="000000"/>
              </a:buClr>
              <a:buChar char=""/>
              <a:defRPr sz="2592"/>
            </a:pPr>
            <a:r>
              <a:t>When you will be eligible to retire</a:t>
            </a:r>
          </a:p>
          <a:p>
            <a:pPr marL="525779" indent="-394715" defTabSz="877823">
              <a:spcBef>
                <a:spcPts val="300"/>
              </a:spcBef>
              <a:buClr>
                <a:srgbClr val="000000"/>
              </a:buClr>
              <a:buChar char=""/>
              <a:defRPr sz="2592"/>
            </a:pPr>
            <a:r>
              <a:t>Will you be  financially prepared to retire</a:t>
            </a:r>
          </a:p>
          <a:p>
            <a:pPr marL="525779" indent="-394715" defTabSz="877823">
              <a:spcBef>
                <a:spcPts val="300"/>
              </a:spcBef>
              <a:buClr>
                <a:srgbClr val="000000"/>
              </a:buClr>
              <a:buChar char=""/>
              <a:defRPr sz="2592"/>
            </a:pPr>
            <a:r>
              <a:t>When you can access your TSP money</a:t>
            </a:r>
          </a:p>
          <a:p>
            <a:pPr marL="525779" indent="-394715" defTabSz="877823">
              <a:spcBef>
                <a:spcPts val="300"/>
              </a:spcBef>
              <a:buClr>
                <a:srgbClr val="000000"/>
              </a:buClr>
              <a:buChar char=""/>
              <a:defRPr sz="2592"/>
            </a:pPr>
            <a:r>
              <a:t>What are your financial options</a:t>
            </a:r>
          </a:p>
          <a:p>
            <a:pPr marL="525779" indent="-394715" defTabSz="877823">
              <a:spcBef>
                <a:spcPts val="300"/>
              </a:spcBef>
              <a:buClr>
                <a:srgbClr val="000000"/>
              </a:buClr>
              <a:buChar char=""/>
              <a:defRPr sz="2592"/>
            </a:pPr>
            <a:r>
              <a:t>Taxes (State &amp; Federal)</a:t>
            </a:r>
          </a:p>
          <a:p>
            <a:pPr marL="525779" indent="-394715" defTabSz="877823">
              <a:spcBef>
                <a:spcPts val="300"/>
              </a:spcBef>
              <a:buClr>
                <a:srgbClr val="000000"/>
              </a:buClr>
              <a:buChar char=""/>
              <a:defRPr sz="2592"/>
            </a:pPr>
            <a:r>
              <a:t>Will you make an irreversible mistake</a:t>
            </a:r>
            <a:br/>
            <a:endParaRPr/>
          </a:p>
        </p:txBody>
      </p:sp>
      <p:pic>
        <p:nvPicPr>
          <p:cNvPr id="124"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25" name="Slide Number"/>
          <p:cNvSpPr txBox="1">
            <a:spLocks noGrp="1"/>
          </p:cNvSpPr>
          <p:nvPr>
            <p:ph type="sldNum" sz="quarter" idx="2"/>
          </p:nvPr>
        </p:nvSpPr>
        <p:spPr>
          <a:xfrm>
            <a:off x="8839053" y="6546877"/>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Male 45: 32.16 Years         Female 45: 36.31 Years…"/>
          <p:cNvSpPr txBox="1">
            <a:spLocks noGrp="1"/>
          </p:cNvSpPr>
          <p:nvPr>
            <p:ph type="body" idx="4294967295"/>
          </p:nvPr>
        </p:nvSpPr>
        <p:spPr>
          <a:xfrm>
            <a:off x="457200" y="1481137"/>
            <a:ext cx="8229600" cy="4525963"/>
          </a:xfrm>
          <a:prstGeom prst="rect">
            <a:avLst/>
          </a:prstGeom>
        </p:spPr>
        <p:txBody>
          <a:bodyPr>
            <a:normAutofit/>
          </a:bodyPr>
          <a:lstStyle/>
          <a:p>
            <a:pPr marL="0" indent="0" defTabSz="877823">
              <a:spcBef>
                <a:spcPts val="300"/>
              </a:spcBef>
              <a:buSzTx/>
              <a:buFont typeface="Wingdings 3"/>
              <a:buNone/>
              <a:defRPr sz="2400"/>
            </a:pPr>
            <a:r>
              <a:t>Male 45: 32.16 Years         Female 45: 36.31 Years</a:t>
            </a:r>
          </a:p>
          <a:p>
            <a:pPr marL="0" indent="0" defTabSz="877823">
              <a:spcBef>
                <a:spcPts val="300"/>
              </a:spcBef>
              <a:buSzTx/>
              <a:buFont typeface="Wingdings 3"/>
              <a:buNone/>
              <a:defRPr sz="2400"/>
            </a:pPr>
            <a:r>
              <a:t>Male 50:  27.85 Years        Female 50: 31.75 Years</a:t>
            </a:r>
          </a:p>
          <a:p>
            <a:pPr marL="0" indent="0" defTabSz="877823">
              <a:spcBef>
                <a:spcPts val="300"/>
              </a:spcBef>
              <a:buSzTx/>
              <a:buFont typeface="Wingdings 3"/>
              <a:buNone/>
              <a:defRPr sz="2400"/>
            </a:pPr>
            <a:r>
              <a:t>Male 55:  23.68 Years        Female 55: 27.31 Years</a:t>
            </a:r>
          </a:p>
          <a:p>
            <a:pPr marL="0" indent="0" defTabSz="877823">
              <a:spcBef>
                <a:spcPts val="300"/>
              </a:spcBef>
              <a:buSzTx/>
              <a:buFont typeface="Wingdings 3"/>
              <a:buNone/>
              <a:defRPr sz="2400"/>
            </a:pPr>
            <a:r>
              <a:t>Male 60:  19.72 Years        Female 60: 23.06 Years</a:t>
            </a:r>
          </a:p>
          <a:p>
            <a:pPr marL="0" indent="0" defTabSz="877823">
              <a:spcBef>
                <a:spcPts val="300"/>
              </a:spcBef>
              <a:buSzTx/>
              <a:buFont typeface="Wingdings 3"/>
              <a:buNone/>
              <a:defRPr sz="2400"/>
            </a:pPr>
            <a:r>
              <a:t>Male 65:  16.05 Years        Female 65: 19.06 Years</a:t>
            </a:r>
          </a:p>
          <a:p>
            <a:pPr marL="0" indent="0" defTabSz="877823">
              <a:spcBef>
                <a:spcPts val="300"/>
              </a:spcBef>
              <a:buSzTx/>
              <a:buFont typeface="Wingdings 3"/>
              <a:buNone/>
              <a:defRPr sz="2400"/>
            </a:pPr>
            <a:r>
              <a:t>Male 70:  12.75 Years        Female 70:  15.35 Years</a:t>
            </a:r>
          </a:p>
          <a:p>
            <a:pPr marL="0" indent="0" defTabSz="877823">
              <a:spcBef>
                <a:spcPts val="300"/>
              </a:spcBef>
              <a:buSzTx/>
              <a:buFont typeface="Wingdings 3"/>
              <a:buNone/>
              <a:defRPr sz="2400"/>
            </a:pPr>
            <a:r>
              <a:t>Male 75:   9.83 Years         Female 75:  11.95 Years</a:t>
            </a:r>
          </a:p>
          <a:p>
            <a:pPr marL="0" indent="0" defTabSz="877823">
              <a:spcBef>
                <a:spcPts val="300"/>
              </a:spcBef>
              <a:buSzTx/>
              <a:buFont typeface="Wingdings 3"/>
              <a:buNone/>
              <a:defRPr sz="1440"/>
            </a:pPr>
            <a:endParaRPr/>
          </a:p>
          <a:p>
            <a:pPr marL="0" indent="0" defTabSz="877823">
              <a:spcBef>
                <a:spcPts val="300"/>
              </a:spcBef>
              <a:buSzTx/>
              <a:buFont typeface="Wingdings 3"/>
              <a:buNone/>
              <a:defRPr sz="1440"/>
            </a:pPr>
            <a:r>
              <a:t>Your pension and SS alone probably will not be enough for you to retire on, so you need other sources of income to last at least this many years beyond your retirement.</a:t>
            </a:r>
          </a:p>
        </p:txBody>
      </p:sp>
      <p:pic>
        <p:nvPicPr>
          <p:cNvPr id="128" name="image.png" descr="image.png"/>
          <p:cNvPicPr>
            <a:picLocks noChangeAspect="1"/>
          </p:cNvPicPr>
          <p:nvPr/>
        </p:nvPicPr>
        <p:blipFill>
          <a:blip r:embed="rId2">
            <a:extLst/>
          </a:blip>
          <a:stretch>
            <a:fillRect/>
          </a:stretch>
        </p:blipFill>
        <p:spPr>
          <a:xfrm>
            <a:off x="536575" y="231775"/>
            <a:ext cx="8229600" cy="1139825"/>
          </a:xfrm>
          <a:prstGeom prst="rect">
            <a:avLst/>
          </a:prstGeom>
          <a:ln w="12700">
            <a:miter lim="400000"/>
          </a:ln>
        </p:spPr>
      </p:pic>
      <p:sp>
        <p:nvSpPr>
          <p:cNvPr id="129" name="Slide Number"/>
          <p:cNvSpPr txBox="1">
            <a:spLocks noGrp="1"/>
          </p:cNvSpPr>
          <p:nvPr>
            <p:ph type="sldNum" sz="quarter" idx="2"/>
          </p:nvPr>
        </p:nvSpPr>
        <p:spPr>
          <a:xfrm>
            <a:off x="8839053" y="6546877"/>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Most federal employees should be able to retire and still keep their same standard of living, if their retirement income is at least 80% of their pre-retirement income.…"/>
          <p:cNvSpPr txBox="1">
            <a:spLocks noGrp="1"/>
          </p:cNvSpPr>
          <p:nvPr>
            <p:ph type="body" idx="4294967295"/>
          </p:nvPr>
        </p:nvSpPr>
        <p:spPr>
          <a:xfrm>
            <a:off x="457200" y="1481137"/>
            <a:ext cx="8229600" cy="4525963"/>
          </a:xfrm>
          <a:prstGeom prst="rect">
            <a:avLst/>
          </a:prstGeom>
        </p:spPr>
        <p:txBody>
          <a:bodyPr>
            <a:normAutofit/>
          </a:bodyPr>
          <a:lstStyle/>
          <a:p>
            <a:pPr marL="0" indent="121507" defTabSz="813816">
              <a:spcBef>
                <a:spcPts val="300"/>
              </a:spcBef>
              <a:buSzTx/>
              <a:buFont typeface="Wingdings 3"/>
              <a:buNone/>
              <a:defRPr sz="2403"/>
            </a:pPr>
            <a:r>
              <a:t>Most federal employees should be able to retire and still keep their same standard of living, if their retirement income is at least 80% of their pre-retirement income.</a:t>
            </a:r>
          </a:p>
          <a:p>
            <a:pPr marL="121507" indent="0" defTabSz="813816">
              <a:spcBef>
                <a:spcPts val="300"/>
              </a:spcBef>
              <a:buClr>
                <a:srgbClr val="000000"/>
              </a:buClr>
              <a:buChar char=""/>
              <a:defRPr sz="2403"/>
            </a:pPr>
            <a:endParaRPr/>
          </a:p>
          <a:p>
            <a:pPr marL="426688" lvl="1" indent="-305180" defTabSz="813816">
              <a:spcBef>
                <a:spcPts val="200"/>
              </a:spcBef>
              <a:buClr>
                <a:srgbClr val="000000"/>
              </a:buClr>
              <a:buSzPct val="65000"/>
              <a:buFont typeface="Verdana"/>
              <a:defRPr sz="2046"/>
            </a:pPr>
            <a:r>
              <a:t>For Sure you will no longer be paying payroll taxes.</a:t>
            </a:r>
          </a:p>
          <a:p>
            <a:pPr marL="426688" lvl="1" indent="-305180" defTabSz="813816">
              <a:spcBef>
                <a:spcPts val="200"/>
              </a:spcBef>
              <a:buClr>
                <a:srgbClr val="000000"/>
              </a:buClr>
              <a:buSzPct val="65000"/>
              <a:buFont typeface="Verdana"/>
              <a:defRPr sz="2046"/>
            </a:pPr>
            <a:r>
              <a:t>For sure you will not be contributing to your TSP</a:t>
            </a:r>
          </a:p>
          <a:p>
            <a:pPr marL="426688" lvl="1" indent="-305180" defTabSz="813816">
              <a:spcBef>
                <a:spcPts val="200"/>
              </a:spcBef>
              <a:buClr>
                <a:srgbClr val="000000"/>
              </a:buClr>
              <a:buSzPct val="65000"/>
              <a:buFont typeface="Verdana"/>
              <a:defRPr sz="2046"/>
            </a:pPr>
            <a:r>
              <a:t>Your weekly expenses should go down by 7%.</a:t>
            </a:r>
          </a:p>
          <a:p>
            <a:pPr marL="426688" lvl="1" indent="-305180" defTabSz="813816">
              <a:spcBef>
                <a:spcPts val="200"/>
              </a:spcBef>
              <a:buClr>
                <a:srgbClr val="000000"/>
              </a:buClr>
              <a:buSzPct val="65000"/>
              <a:buFont typeface="Verdana"/>
              <a:defRPr sz="2046"/>
            </a:pPr>
            <a:r>
              <a:t>Maybe you will move to a “Tax Friendly” State.</a:t>
            </a:r>
          </a:p>
          <a:p>
            <a:pPr marL="426688" lvl="1" indent="-305180" defTabSz="813816">
              <a:spcBef>
                <a:spcPts val="200"/>
              </a:spcBef>
              <a:buClr>
                <a:srgbClr val="000000"/>
              </a:buClr>
              <a:buSzPct val="65000"/>
              <a:buFont typeface="Verdana"/>
              <a:defRPr sz="2046"/>
            </a:pPr>
            <a:endParaRPr/>
          </a:p>
          <a:p>
            <a:pPr marL="426688" lvl="1" indent="-305180" defTabSz="813816">
              <a:spcBef>
                <a:spcPts val="200"/>
              </a:spcBef>
              <a:buClr>
                <a:srgbClr val="000000"/>
              </a:buClr>
              <a:buSzPct val="65000"/>
              <a:buFont typeface="Verdana"/>
              <a:defRPr sz="1779" b="1"/>
            </a:pPr>
            <a:r>
              <a:t>A “Game Changing” Event Is Not Built Into The Equation</a:t>
            </a:r>
          </a:p>
        </p:txBody>
      </p:sp>
      <p:pic>
        <p:nvPicPr>
          <p:cNvPr id="132" name="image.png" descr="image.png"/>
          <p:cNvPicPr>
            <a:picLocks noChangeAspect="1"/>
          </p:cNvPicPr>
          <p:nvPr/>
        </p:nvPicPr>
        <p:blipFill>
          <a:blip r:embed="rId2">
            <a:extLst/>
          </a:blip>
          <a:stretch>
            <a:fillRect/>
          </a:stretch>
        </p:blipFill>
        <p:spPr>
          <a:xfrm>
            <a:off x="457200" y="274637"/>
            <a:ext cx="8229600" cy="1146176"/>
          </a:xfrm>
          <a:prstGeom prst="rect">
            <a:avLst/>
          </a:prstGeom>
          <a:ln w="12700">
            <a:miter lim="400000"/>
          </a:ln>
        </p:spPr>
      </p:pic>
      <p:sp>
        <p:nvSpPr>
          <p:cNvPr id="133" name="Slide Number"/>
          <p:cNvSpPr txBox="1">
            <a:spLocks noGrp="1"/>
          </p:cNvSpPr>
          <p:nvPr>
            <p:ph type="sldNum" sz="quarter" idx="2"/>
          </p:nvPr>
        </p:nvSpPr>
        <p:spPr>
          <a:xfrm>
            <a:off x="8839053" y="6546877"/>
            <a:ext cx="174772" cy="2269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Arial"/>
                <a:ea typeface="Arial"/>
                <a:cs typeface="Arial"/>
                <a:sym typeface="Arial"/>
              </a:defRPr>
            </a:lvl1p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TotalTime>
  <Words>2770</Words>
  <Application>Microsoft Office PowerPoint</Application>
  <PresentationFormat>On-screen Show (4:3)</PresentationFormat>
  <Paragraphs>665</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Bell MT</vt:lpstr>
      <vt:lpstr>Calibri</vt:lpstr>
      <vt:lpstr>Lucida Sans Unicode</vt:lpstr>
      <vt:lpstr>Times New Roman</vt:lpstr>
      <vt:lpstr>Verdana</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dc:creator>
  <cp:lastModifiedBy>Owner</cp:lastModifiedBy>
  <cp:revision>3</cp:revision>
  <cp:lastPrinted>2019-03-08T01:23:40Z</cp:lastPrinted>
  <dcterms:modified xsi:type="dcterms:W3CDTF">2019-03-08T01:26:12Z</dcterms:modified>
</cp:coreProperties>
</file>